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5" r:id="rId1"/>
    <p:sldMasterId id="2147483690" r:id="rId2"/>
    <p:sldMasterId id="2147483694" r:id="rId3"/>
  </p:sldMasterIdLst>
  <p:notesMasterIdLst>
    <p:notesMasterId r:id="rId50"/>
  </p:notesMasterIdLst>
  <p:handoutMasterIdLst>
    <p:handoutMasterId r:id="rId51"/>
  </p:handoutMasterIdLst>
  <p:sldIdLst>
    <p:sldId id="257" r:id="rId4"/>
    <p:sldId id="522" r:id="rId5"/>
    <p:sldId id="298" r:id="rId6"/>
    <p:sldId id="523" r:id="rId7"/>
    <p:sldId id="524" r:id="rId8"/>
    <p:sldId id="569" r:id="rId9"/>
    <p:sldId id="568" r:id="rId10"/>
    <p:sldId id="570" r:id="rId11"/>
    <p:sldId id="577" r:id="rId12"/>
    <p:sldId id="579" r:id="rId13"/>
    <p:sldId id="525" r:id="rId14"/>
    <p:sldId id="535" r:id="rId15"/>
    <p:sldId id="536" r:id="rId16"/>
    <p:sldId id="529" r:id="rId17"/>
    <p:sldId id="537" r:id="rId18"/>
    <p:sldId id="542" r:id="rId19"/>
    <p:sldId id="543" r:id="rId20"/>
    <p:sldId id="544" r:id="rId21"/>
    <p:sldId id="545" r:id="rId22"/>
    <p:sldId id="571" r:id="rId23"/>
    <p:sldId id="572" r:id="rId24"/>
    <p:sldId id="546" r:id="rId25"/>
    <p:sldId id="547" r:id="rId26"/>
    <p:sldId id="548" r:id="rId27"/>
    <p:sldId id="573" r:id="rId28"/>
    <p:sldId id="574" r:id="rId29"/>
    <p:sldId id="575" r:id="rId30"/>
    <p:sldId id="526" r:id="rId31"/>
    <p:sldId id="538" r:id="rId32"/>
    <p:sldId id="528" r:id="rId33"/>
    <p:sldId id="554" r:id="rId34"/>
    <p:sldId id="534" r:id="rId35"/>
    <p:sldId id="540" r:id="rId36"/>
    <p:sldId id="541" r:id="rId37"/>
    <p:sldId id="531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33" r:id="rId49"/>
  </p:sldIdLst>
  <p:sldSz cx="9906000" cy="6858000" type="A4"/>
  <p:notesSz cx="6662738" cy="98329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>
          <p15:clr>
            <a:srgbClr val="A4A3A4"/>
          </p15:clr>
        </p15:guide>
        <p15:guide id="2" orient="horz" pos="720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845" userDrawn="1">
          <p15:clr>
            <a:srgbClr val="A4A3A4"/>
          </p15:clr>
        </p15:guide>
        <p15:guide id="5" orient="horz" pos="1914">
          <p15:clr>
            <a:srgbClr val="A4A3A4"/>
          </p15:clr>
        </p15:guide>
        <p15:guide id="6" pos="3228">
          <p15:clr>
            <a:srgbClr val="A4A3A4"/>
          </p15:clr>
        </p15:guide>
        <p15:guide id="7" pos="217" userDrawn="1">
          <p15:clr>
            <a:srgbClr val="A4A3A4"/>
          </p15:clr>
        </p15:guide>
        <p15:guide id="8" pos="4494">
          <p15:clr>
            <a:srgbClr val="A4A3A4"/>
          </p15:clr>
        </p15:guide>
        <p15:guide id="9" pos="3307">
          <p15:clr>
            <a:srgbClr val="A4A3A4"/>
          </p15:clr>
        </p15:guide>
        <p15:guide id="10" pos="4794">
          <p15:clr>
            <a:srgbClr val="A4A3A4"/>
          </p15:clr>
        </p15:guide>
        <p15:guide id="11" pos="1032">
          <p15:clr>
            <a:srgbClr val="A4A3A4"/>
          </p15:clr>
        </p15:guide>
        <p15:guide id="12" pos="1098">
          <p15:clr>
            <a:srgbClr val="A4A3A4"/>
          </p15:clr>
        </p15:guide>
        <p15:guide id="13" pos="3120" userDrawn="1">
          <p15:clr>
            <a:srgbClr val="A4A3A4"/>
          </p15:clr>
        </p15:guide>
        <p15:guide id="14" pos="6023" userDrawn="1">
          <p15:clr>
            <a:srgbClr val="A4A3A4"/>
          </p15:clr>
        </p15:guide>
        <p15:guide id="15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898989"/>
    <a:srgbClr val="E8E8ED"/>
    <a:srgbClr val="FF9900"/>
    <a:srgbClr val="C0C0C0"/>
    <a:srgbClr val="ECECEC"/>
    <a:srgbClr val="0066CC"/>
    <a:srgbClr val="777777"/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86358" autoAdjust="0"/>
  </p:normalViewPr>
  <p:slideViewPr>
    <p:cSldViewPr snapToGrid="0">
      <p:cViewPr varScale="1">
        <p:scale>
          <a:sx n="115" d="100"/>
          <a:sy n="115" d="100"/>
        </p:scale>
        <p:origin x="1320" y="108"/>
      </p:cViewPr>
      <p:guideLst>
        <p:guide orient="horz" pos="3084"/>
        <p:guide orient="horz" pos="720"/>
        <p:guide orient="horz" pos="210"/>
        <p:guide orient="horz" pos="845"/>
        <p:guide orient="horz" pos="1914"/>
        <p:guide pos="3228"/>
        <p:guide pos="217"/>
        <p:guide pos="4494"/>
        <p:guide pos="3307"/>
        <p:guide pos="4794"/>
        <p:guide pos="1032"/>
        <p:guide pos="1098"/>
        <p:guide pos="3120"/>
        <p:guide pos="6023"/>
        <p:guide orient="horz" pos="48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90"/>
    </p:cViewPr>
  </p:sorterViewPr>
  <p:notesViewPr>
    <p:cSldViewPr snapToGrid="0">
      <p:cViewPr varScale="1">
        <p:scale>
          <a:sx n="77" d="100"/>
          <a:sy n="77" d="100"/>
        </p:scale>
        <p:origin x="-2220" y="-108"/>
      </p:cViewPr>
      <p:guideLst>
        <p:guide orient="horz" pos="3097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3488" y="0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39263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3488" y="9339263"/>
            <a:ext cx="28876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53039E5-A076-40B5-BD13-6758EDFA5EA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9925" y="738188"/>
            <a:ext cx="5324475" cy="3686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70425"/>
            <a:ext cx="4884738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40850"/>
            <a:ext cx="28876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fld id="{D103B80C-8455-4A26-B9A4-6ECF13BAF49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3E5A6760-00FB-4653-9740-1C952B1551E3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0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fld id="{6EC6D8C3-7D15-48D7-9944-EB2C594AB6A1}" type="slidenum">
              <a:rPr lang="en-US" altLang="ko-KR" sz="1200">
                <a:latin typeface="굴림" panose="020B0600000101010101" pitchFamily="50" charset="-127"/>
                <a:ea typeface="굴림" panose="020B0600000101010101" pitchFamily="50" charset="-127"/>
              </a:rPr>
              <a:pPr eaLnBrk="1" hangingPunct="1"/>
              <a:t>2</a:t>
            </a:fld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3213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3910"/>
            <a:ext cx="953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7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7957" y="85212"/>
            <a:ext cx="9393881" cy="44543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28600" y="741363"/>
            <a:ext cx="9393238" cy="559276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0" y="620525"/>
            <a:ext cx="9906000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  <a:alpha val="75999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9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36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5384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dirty="0" err="1">
                <a:solidFill>
                  <a:schemeClr val="bg1"/>
                </a:solidFill>
              </a:rPr>
              <a:t>사이트명</a:t>
            </a:r>
            <a:r>
              <a:rPr lang="ko-KR" altLang="en-US" b="1" dirty="0">
                <a:solidFill>
                  <a:schemeClr val="bg1"/>
                </a:solidFill>
              </a:rPr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149358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9"/>
          <p:cNvSpPr>
            <a:spLocks noChangeArrowheads="1"/>
          </p:cNvSpPr>
          <p:nvPr userDrawn="1"/>
        </p:nvSpPr>
        <p:spPr bwMode="auto">
          <a:xfrm>
            <a:off x="3273425" y="247650"/>
            <a:ext cx="1203325" cy="320675"/>
          </a:xfrm>
          <a:prstGeom prst="roundRect">
            <a:avLst>
              <a:gd name="adj" fmla="val 991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후원센터</a:t>
            </a: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024063" y="247650"/>
            <a:ext cx="1203325" cy="320675"/>
          </a:xfrm>
          <a:prstGeom prst="roundRect">
            <a:avLst>
              <a:gd name="adj" fmla="val 3958"/>
            </a:avLst>
          </a:prstGeom>
          <a:solidFill>
            <a:srgbClr val="EAEAEA"/>
          </a:solidFill>
          <a:ln w="3175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/>
              <a:t>사이트명</a:t>
            </a:r>
            <a:r>
              <a:rPr lang="ko-KR" altLang="en-US" dirty="0"/>
              <a:t> 소개</a:t>
            </a:r>
          </a:p>
        </p:txBody>
      </p:sp>
      <p:sp>
        <p:nvSpPr>
          <p:cNvPr id="4" name="AutoShape 31"/>
          <p:cNvSpPr>
            <a:spLocks noChangeArrowheads="1"/>
          </p:cNvSpPr>
          <p:nvPr userDrawn="1"/>
        </p:nvSpPr>
        <p:spPr bwMode="auto">
          <a:xfrm>
            <a:off x="4511675" y="247650"/>
            <a:ext cx="1203325" cy="320675"/>
          </a:xfrm>
          <a:prstGeom prst="roundRect">
            <a:avLst>
              <a:gd name="adj" fmla="val 5940"/>
            </a:avLst>
          </a:prstGeom>
          <a:solidFill>
            <a:srgbClr val="96969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인재채용</a:t>
            </a:r>
          </a:p>
        </p:txBody>
      </p:sp>
    </p:spTree>
    <p:extLst>
      <p:ext uri="{BB962C8B-B14F-4D97-AF65-F5344CB8AC3E}">
        <p14:creationId xmlns:p14="http://schemas.microsoft.com/office/powerpoint/2010/main" val="282327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26" name="Line 42"/>
          <p:cNvSpPr>
            <a:spLocks noChangeShapeType="1"/>
          </p:cNvSpPr>
          <p:nvPr userDrawn="1"/>
        </p:nvSpPr>
        <p:spPr bwMode="auto">
          <a:xfrm flipV="1">
            <a:off x="0" y="6524625"/>
            <a:ext cx="9906000" cy="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7648575" y="6553200"/>
            <a:ext cx="2228850" cy="282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517F-451B-44A9-9337-211D61F627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8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72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C03E64FB-A618-47F8-8CBA-C5E4C6F9ADAC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75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Rectangle 10"/>
          <p:cNvSpPr>
            <a:spLocks noChangeArrowheads="1"/>
          </p:cNvSpPr>
          <p:nvPr userDrawn="1"/>
        </p:nvSpPr>
        <p:spPr bwMode="auto">
          <a:xfrm>
            <a:off x="7665173" y="333375"/>
            <a:ext cx="618392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88" name="Rectangle 13"/>
          <p:cNvSpPr>
            <a:spLocks noChangeArrowheads="1"/>
          </p:cNvSpPr>
          <p:nvPr userDrawn="1"/>
        </p:nvSpPr>
        <p:spPr bwMode="auto">
          <a:xfrm>
            <a:off x="7676896" y="331789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Project</a:t>
            </a:r>
          </a:p>
        </p:txBody>
      </p:sp>
      <p:sp>
        <p:nvSpPr>
          <p:cNvPr id="89" name="Line 16"/>
          <p:cNvSpPr>
            <a:spLocks noChangeShapeType="1"/>
          </p:cNvSpPr>
          <p:nvPr userDrawn="1"/>
        </p:nvSpPr>
        <p:spPr bwMode="auto">
          <a:xfrm>
            <a:off x="8274773" y="333376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84408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73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0" name="Rectangle 13"/>
          <p:cNvSpPr>
            <a:spLocks noChangeArrowheads="1"/>
          </p:cNvSpPr>
          <p:nvPr userDrawn="1"/>
        </p:nvSpPr>
        <p:spPr bwMode="auto">
          <a:xfrm>
            <a:off x="7676896" y="550864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화면명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1" name="Rectangle 13"/>
          <p:cNvSpPr>
            <a:spLocks noChangeArrowheads="1"/>
          </p:cNvSpPr>
          <p:nvPr userDrawn="1"/>
        </p:nvSpPr>
        <p:spPr bwMode="auto">
          <a:xfrm>
            <a:off x="7676896" y="76358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사용주체</a:t>
            </a:r>
            <a:endParaRPr kumimoji="1" lang="en-US" altLang="ko-KR" sz="73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92" name="Rectangle 13"/>
          <p:cNvSpPr>
            <a:spLocks noChangeArrowheads="1"/>
          </p:cNvSpPr>
          <p:nvPr userDrawn="1"/>
        </p:nvSpPr>
        <p:spPr bwMode="auto">
          <a:xfrm>
            <a:off x="7676896" y="967037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Location</a:t>
            </a:r>
          </a:p>
        </p:txBody>
      </p:sp>
      <p:sp>
        <p:nvSpPr>
          <p:cNvPr id="93" name="Rectangle 13"/>
          <p:cNvSpPr>
            <a:spLocks noChangeArrowheads="1"/>
          </p:cNvSpPr>
          <p:nvPr userDrawn="1"/>
        </p:nvSpPr>
        <p:spPr bwMode="auto">
          <a:xfrm>
            <a:off x="7676896" y="1185193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</a:t>
            </a: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ID</a:t>
            </a:r>
          </a:p>
        </p:txBody>
      </p:sp>
      <p:sp>
        <p:nvSpPr>
          <p:cNvPr id="94" name="Rectangle 13"/>
          <p:cNvSpPr>
            <a:spLocks noChangeArrowheads="1"/>
          </p:cNvSpPr>
          <p:nvPr userDrawn="1"/>
        </p:nvSpPr>
        <p:spPr bwMode="auto">
          <a:xfrm>
            <a:off x="7676896" y="1396870"/>
            <a:ext cx="606669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84408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Description (</a:t>
            </a:r>
            <a:r>
              <a:rPr kumimoji="1" lang="ko-KR" altLang="en-US" sz="738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화면설명</a:t>
            </a:r>
            <a:r>
              <a:rPr kumimoji="1" lang="en-US" altLang="ko-KR" sz="7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95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000">
          <a:solidFill>
            <a:schemeClr val="bg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60" name="Rectangle 8"/>
          <p:cNvSpPr>
            <a:spLocks noChangeArrowheads="1"/>
          </p:cNvSpPr>
          <p:nvPr userDrawn="1"/>
        </p:nvSpPr>
        <p:spPr bwMode="auto">
          <a:xfrm>
            <a:off x="8843963" y="1187450"/>
            <a:ext cx="461962" cy="225425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1" name="Rectangle 9"/>
          <p:cNvSpPr>
            <a:spLocks noChangeArrowheads="1"/>
          </p:cNvSpPr>
          <p:nvPr userDrawn="1"/>
        </p:nvSpPr>
        <p:spPr bwMode="auto">
          <a:xfrm>
            <a:off x="7654925" y="1392238"/>
            <a:ext cx="2193925" cy="217487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2" name="Rectangle 10"/>
          <p:cNvSpPr>
            <a:spLocks noChangeArrowheads="1"/>
          </p:cNvSpPr>
          <p:nvPr userDrawn="1"/>
        </p:nvSpPr>
        <p:spPr bwMode="auto">
          <a:xfrm>
            <a:off x="7654925" y="333375"/>
            <a:ext cx="669925" cy="1079500"/>
          </a:xfrm>
          <a:prstGeom prst="rect">
            <a:avLst/>
          </a:prstGeom>
          <a:solidFill>
            <a:srgbClr val="DDDDDD"/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3" name="Text Box 11"/>
          <p:cNvSpPr txBox="1">
            <a:spLocks noChangeArrowheads="1"/>
          </p:cNvSpPr>
          <p:nvPr userDrawn="1"/>
        </p:nvSpPr>
        <p:spPr bwMode="auto">
          <a:xfrm>
            <a:off x="7688263" y="6594475"/>
            <a:ext cx="588962" cy="20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/>
            <a:fld id="{8106E65E-A931-4D3D-924C-A47D27B55E28}" type="slidenum"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l" eaLnBrk="1" hangingPunct="1"/>
              <a:t>‹#›</a:t>
            </a:fld>
            <a:r>
              <a:rPr kumimoji="0" lang="en-US" altLang="ko-KR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Page</a:t>
            </a:r>
          </a:p>
        </p:txBody>
      </p:sp>
      <p:sp>
        <p:nvSpPr>
          <p:cNvPr id="1380364" name="Line 12"/>
          <p:cNvSpPr>
            <a:spLocks noChangeShapeType="1"/>
          </p:cNvSpPr>
          <p:nvPr userDrawn="1"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5" name="Rectangle 13"/>
          <p:cNvSpPr>
            <a:spLocks noChangeArrowheads="1"/>
          </p:cNvSpPr>
          <p:nvPr userDrawn="1"/>
        </p:nvSpPr>
        <p:spPr bwMode="auto">
          <a:xfrm>
            <a:off x="7667625" y="331788"/>
            <a:ext cx="657225" cy="21907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l"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Project         </a:t>
            </a:r>
            <a:r>
              <a:rPr lang="ko-KR" altLang="en-US" dirty="0">
                <a:solidFill>
                  <a:srgbClr val="000000"/>
                </a:solidFill>
              </a:rPr>
              <a:t>참여하는 </a:t>
            </a:r>
            <a:r>
              <a:rPr lang="ko-KR" altLang="en-US" dirty="0" err="1">
                <a:solidFill>
                  <a:srgbClr val="000000"/>
                </a:solidFill>
              </a:rPr>
              <a:t>사이트명</a:t>
            </a:r>
            <a:endParaRPr lang="en-US" altLang="ko-KR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화면명</a:t>
            </a:r>
            <a:endParaRPr lang="ko-KR" altLang="en-US" dirty="0">
              <a:solidFill>
                <a:srgbClr val="000000"/>
              </a:solidFill>
            </a:endParaRP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ko-KR" altLang="en-US" dirty="0">
                <a:solidFill>
                  <a:srgbClr val="000000"/>
                </a:solidFill>
              </a:rPr>
              <a:t>사용주체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Location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DB/HTM                        </a:t>
            </a:r>
            <a:r>
              <a:rPr lang="ko-KR" altLang="en-US" dirty="0">
                <a:solidFill>
                  <a:srgbClr val="000000"/>
                </a:solidFill>
              </a:rPr>
              <a:t>화면</a:t>
            </a:r>
          </a:p>
          <a:p>
            <a:pPr algn="l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dirty="0">
                <a:solidFill>
                  <a:srgbClr val="000000"/>
                </a:solidFill>
              </a:rPr>
              <a:t>Description (</a:t>
            </a:r>
            <a:r>
              <a:rPr lang="ko-KR" altLang="en-US" dirty="0">
                <a:solidFill>
                  <a:srgbClr val="000000"/>
                </a:solidFill>
              </a:rPr>
              <a:t>화면설명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endParaRPr lang="en-US" altLang="ko-KR" dirty="0"/>
          </a:p>
        </p:txBody>
      </p:sp>
      <p:sp>
        <p:nvSpPr>
          <p:cNvPr id="1380366" name="Rectangle 14"/>
          <p:cNvSpPr>
            <a:spLocks noChangeArrowheads="1"/>
          </p:cNvSpPr>
          <p:nvPr userDrawn="1"/>
        </p:nvSpPr>
        <p:spPr bwMode="auto">
          <a:xfrm>
            <a:off x="57150" y="44450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7" name="Line 15"/>
          <p:cNvSpPr>
            <a:spLocks noChangeShapeType="1"/>
          </p:cNvSpPr>
          <p:nvPr userDrawn="1"/>
        </p:nvSpPr>
        <p:spPr bwMode="auto">
          <a:xfrm>
            <a:off x="7667625" y="3333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8" name="Line 16"/>
          <p:cNvSpPr>
            <a:spLocks noChangeShapeType="1"/>
          </p:cNvSpPr>
          <p:nvPr userDrawn="1"/>
        </p:nvSpPr>
        <p:spPr bwMode="auto">
          <a:xfrm>
            <a:off x="8315325" y="333375"/>
            <a:ext cx="0" cy="1065213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69" name="Line 17"/>
          <p:cNvSpPr>
            <a:spLocks noChangeShapeType="1"/>
          </p:cNvSpPr>
          <p:nvPr userDrawn="1"/>
        </p:nvSpPr>
        <p:spPr bwMode="auto">
          <a:xfrm>
            <a:off x="7667625" y="5492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0" name="Line 18"/>
          <p:cNvSpPr>
            <a:spLocks noChangeShapeType="1"/>
          </p:cNvSpPr>
          <p:nvPr userDrawn="1"/>
        </p:nvSpPr>
        <p:spPr bwMode="auto">
          <a:xfrm>
            <a:off x="7667625" y="9699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1" name="Line 19"/>
          <p:cNvSpPr>
            <a:spLocks noChangeShapeType="1"/>
          </p:cNvSpPr>
          <p:nvPr userDrawn="1"/>
        </p:nvSpPr>
        <p:spPr bwMode="auto">
          <a:xfrm>
            <a:off x="7667625" y="11858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2" name="Line 20"/>
          <p:cNvSpPr>
            <a:spLocks noChangeShapeType="1"/>
          </p:cNvSpPr>
          <p:nvPr userDrawn="1"/>
        </p:nvSpPr>
        <p:spPr bwMode="auto">
          <a:xfrm>
            <a:off x="7667625" y="1401763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3" name="Line 21"/>
          <p:cNvSpPr>
            <a:spLocks noChangeShapeType="1"/>
          </p:cNvSpPr>
          <p:nvPr userDrawn="1"/>
        </p:nvSpPr>
        <p:spPr bwMode="auto">
          <a:xfrm>
            <a:off x="7667625" y="1606550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4" name="Line 22"/>
          <p:cNvSpPr>
            <a:spLocks noChangeShapeType="1"/>
          </p:cNvSpPr>
          <p:nvPr userDrawn="1"/>
        </p:nvSpPr>
        <p:spPr bwMode="auto">
          <a:xfrm>
            <a:off x="8840788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5" name="Line 23"/>
          <p:cNvSpPr>
            <a:spLocks noChangeShapeType="1"/>
          </p:cNvSpPr>
          <p:nvPr userDrawn="1"/>
        </p:nvSpPr>
        <p:spPr bwMode="auto">
          <a:xfrm>
            <a:off x="9307513" y="1187450"/>
            <a:ext cx="0" cy="2159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6" name="Line 24"/>
          <p:cNvSpPr>
            <a:spLocks noChangeShapeType="1"/>
          </p:cNvSpPr>
          <p:nvPr userDrawn="1"/>
        </p:nvSpPr>
        <p:spPr bwMode="auto">
          <a:xfrm>
            <a:off x="7667625" y="7651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380378" name="Text Box 26"/>
          <p:cNvSpPr txBox="1">
            <a:spLocks noChangeArrowheads="1"/>
          </p:cNvSpPr>
          <p:nvPr userDrawn="1"/>
        </p:nvSpPr>
        <p:spPr bwMode="auto">
          <a:xfrm>
            <a:off x="3200400" y="6524625"/>
            <a:ext cx="21701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dirty="0">
                <a:latin typeface="굴림" pitchFamily="50" charset="-127"/>
                <a:ea typeface="굴림" pitchFamily="50" charset="-127"/>
              </a:rPr>
              <a:t>Copyright ⓒ </a:t>
            </a:r>
            <a:r>
              <a:rPr lang="ko-KR" altLang="en-US" b="1" dirty="0" err="1">
                <a:latin typeface="굴림" pitchFamily="50" charset="-127"/>
                <a:ea typeface="굴림" pitchFamily="50" charset="-127"/>
              </a:rPr>
              <a:t>사이트명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All right reserved.</a:t>
            </a:r>
          </a:p>
        </p:txBody>
      </p:sp>
      <p:sp>
        <p:nvSpPr>
          <p:cNvPr id="1380379" name="Text Box 27"/>
          <p:cNvSpPr txBox="1">
            <a:spLocks noChangeArrowheads="1"/>
          </p:cNvSpPr>
          <p:nvPr userDrawn="1"/>
        </p:nvSpPr>
        <p:spPr bwMode="auto">
          <a:xfrm>
            <a:off x="385763" y="152400"/>
            <a:ext cx="1176337" cy="4572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dirty="0" err="1">
                <a:latin typeface="굴림" pitchFamily="50" charset="-127"/>
                <a:ea typeface="굴림" pitchFamily="50" charset="-127"/>
              </a:rPr>
              <a:t>사이트명</a:t>
            </a:r>
            <a:endParaRPr lang="ko-KR" altLang="en-US" sz="1500" b="1" dirty="0">
              <a:latin typeface="굴림" pitchFamily="50" charset="-127"/>
              <a:ea typeface="굴림" pitchFamily="50" charset="-127"/>
            </a:endParaRPr>
          </a:p>
          <a:p>
            <a:pPr>
              <a:defRPr/>
            </a:pPr>
            <a:r>
              <a:rPr lang="en-US" altLang="ko-KR" sz="900" b="1" dirty="0">
                <a:latin typeface="굴림" pitchFamily="50" charset="-127"/>
                <a:ea typeface="굴림" pitchFamily="50" charset="-127"/>
              </a:rPr>
              <a:t>The Hope </a:t>
            </a:r>
            <a:r>
              <a:rPr lang="en-US" altLang="ko-KR" sz="900" b="1" dirty="0" err="1">
                <a:latin typeface="굴림" pitchFamily="50" charset="-127"/>
                <a:ea typeface="굴림" pitchFamily="50" charset="-127"/>
              </a:rPr>
              <a:t>Insuitute</a:t>
            </a:r>
            <a:endParaRPr lang="en-US" altLang="ko-KR" sz="90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80380" name="Text Box 28"/>
          <p:cNvSpPr txBox="1">
            <a:spLocks noChangeArrowheads="1"/>
          </p:cNvSpPr>
          <p:nvPr userDrawn="1"/>
        </p:nvSpPr>
        <p:spPr bwMode="auto">
          <a:xfrm>
            <a:off x="5848350" y="307975"/>
            <a:ext cx="1727200" cy="215900"/>
          </a:xfrm>
          <a:prstGeom prst="rect">
            <a:avLst/>
          </a:prstGeom>
          <a:noFill/>
          <a:ln w="31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ko-KR" altLang="en-US" dirty="0">
                <a:solidFill>
                  <a:schemeClr val="bg2"/>
                </a:solidFill>
              </a:rPr>
              <a:t>로그인     사이트맵     </a:t>
            </a:r>
            <a:r>
              <a:rPr lang="en-US" altLang="ko-KR" dirty="0">
                <a:solidFill>
                  <a:schemeClr val="bg2"/>
                </a:solidFill>
              </a:rPr>
              <a:t>ENGLISH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27"/>
          <p:cNvSpPr>
            <a:spLocks noChangeShapeType="1"/>
          </p:cNvSpPr>
          <p:nvPr/>
        </p:nvSpPr>
        <p:spPr bwMode="auto">
          <a:xfrm>
            <a:off x="5105400" y="2971800"/>
            <a:ext cx="4419600" cy="0"/>
          </a:xfrm>
          <a:prstGeom prst="line">
            <a:avLst/>
          </a:prstGeom>
          <a:noFill/>
          <a:ln w="28575">
            <a:solidFill>
              <a:srgbClr val="8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2" name="Rectangle 229"/>
          <p:cNvSpPr>
            <a:spLocks noGrp="1" noChangeArrowheads="1"/>
          </p:cNvSpPr>
          <p:nvPr>
            <p:ph type="ctrTitle"/>
          </p:nvPr>
        </p:nvSpPr>
        <p:spPr bwMode="auto">
          <a:xfrm>
            <a:off x="717550" y="2347913"/>
            <a:ext cx="8807450" cy="434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1" hangingPunct="1"/>
            <a:r>
              <a:rPr kumimoji="0" lang="ko-KR" altLang="en-US" sz="3200" dirty="0">
                <a:solidFill>
                  <a:schemeClr val="tx1"/>
                </a:solidFill>
                <a:latin typeface="HY각헤드라인M" pitchFamily="18" charset="-127"/>
                <a:ea typeface="HY각헤드라인M" pitchFamily="18" charset="-127"/>
              </a:rPr>
              <a:t>캠핑장 소개</a:t>
            </a:r>
          </a:p>
        </p:txBody>
      </p:sp>
      <p:sp>
        <p:nvSpPr>
          <p:cNvPr id="7173" name="Rectangle 230"/>
          <p:cNvSpPr>
            <a:spLocks noChangeArrowheads="1"/>
          </p:cNvSpPr>
          <p:nvPr/>
        </p:nvSpPr>
        <p:spPr bwMode="auto">
          <a:xfrm>
            <a:off x="110443" y="604838"/>
            <a:ext cx="19272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     Version 1</a:t>
            </a:r>
          </a:p>
        </p:txBody>
      </p:sp>
      <p:graphicFrame>
        <p:nvGraphicFramePr>
          <p:cNvPr id="1361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90756"/>
              </p:ext>
            </p:extLst>
          </p:nvPr>
        </p:nvGraphicFramePr>
        <p:xfrm>
          <a:off x="533400" y="968375"/>
          <a:ext cx="8667750" cy="1097176"/>
        </p:xfrm>
        <a:graphic>
          <a:graphicData uri="http://schemas.openxmlformats.org/drawingml/2006/table">
            <a:tbl>
              <a:tblPr/>
              <a:tblGrid>
                <a:gridCol w="103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작성일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화면용도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</a:t>
                      </a: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개발팀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디자인팀 확인자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2022-10-11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사용자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관리자 화면설계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박준현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06" name="Rectangle 263"/>
          <p:cNvSpPr>
            <a:spLocks noChangeArrowheads="1"/>
          </p:cNvSpPr>
          <p:nvPr/>
        </p:nvSpPr>
        <p:spPr bwMode="auto">
          <a:xfrm>
            <a:off x="4773882" y="620713"/>
            <a:ext cx="4427267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ko-KR" sz="1800" b="1" dirty="0">
                <a:solidFill>
                  <a:schemeClr val="bg2"/>
                </a:solidFill>
                <a:latin typeface="Tahoma" panose="020B0604030504040204" pitchFamily="34" charset="0"/>
                <a:ea typeface="돋움체" panose="020B0609000101010101" pitchFamily="49" charset="-127"/>
              </a:rPr>
              <a:t>Last Updated : </a:t>
            </a:r>
          </a:p>
        </p:txBody>
      </p:sp>
      <p:grpSp>
        <p:nvGrpSpPr>
          <p:cNvPr id="7207" name="Group 264"/>
          <p:cNvGrpSpPr>
            <a:grpSpLocks/>
          </p:cNvGrpSpPr>
          <p:nvPr/>
        </p:nvGrpSpPr>
        <p:grpSpPr bwMode="auto">
          <a:xfrm>
            <a:off x="492125" y="5672138"/>
            <a:ext cx="2743200" cy="530225"/>
            <a:chOff x="4032" y="2610"/>
            <a:chExt cx="1728" cy="334"/>
          </a:xfrm>
        </p:grpSpPr>
        <p:sp>
          <p:nvSpPr>
            <p:cNvPr id="7209" name="Text Box 265"/>
            <p:cNvSpPr txBox="1">
              <a:spLocks noChangeArrowheads="1"/>
            </p:cNvSpPr>
            <p:nvPr/>
          </p:nvSpPr>
          <p:spPr bwMode="auto">
            <a:xfrm>
              <a:off x="4047" y="2611"/>
              <a:ext cx="4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담당자</a:t>
              </a:r>
            </a:p>
          </p:txBody>
        </p:sp>
        <p:sp>
          <p:nvSpPr>
            <p:cNvPr id="7210" name="Rectangle 266"/>
            <p:cNvSpPr>
              <a:spLocks noChangeArrowheads="1"/>
            </p:cNvSpPr>
            <p:nvPr/>
          </p:nvSpPr>
          <p:spPr bwMode="auto">
            <a:xfrm>
              <a:off x="4896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1" name="Text Box 267"/>
            <p:cNvSpPr txBox="1">
              <a:spLocks noChangeArrowheads="1"/>
            </p:cNvSpPr>
            <p:nvPr/>
          </p:nvSpPr>
          <p:spPr bwMode="auto">
            <a:xfrm>
              <a:off x="4911" y="2610"/>
              <a:ext cx="4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확인일자</a:t>
              </a:r>
            </a:p>
          </p:txBody>
        </p:sp>
        <p:sp>
          <p:nvSpPr>
            <p:cNvPr id="7212" name="Rectangle 268"/>
            <p:cNvSpPr>
              <a:spLocks noChangeArrowheads="1"/>
            </p:cNvSpPr>
            <p:nvPr/>
          </p:nvSpPr>
          <p:spPr bwMode="auto">
            <a:xfrm>
              <a:off x="4032" y="262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3" name="Text Box 269"/>
            <p:cNvSpPr txBox="1">
              <a:spLocks noChangeArrowheads="1"/>
            </p:cNvSpPr>
            <p:nvPr/>
          </p:nvSpPr>
          <p:spPr bwMode="auto">
            <a:xfrm>
              <a:off x="4047" y="2771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4" name="Rectangle 270"/>
            <p:cNvSpPr>
              <a:spLocks noChangeArrowheads="1"/>
            </p:cNvSpPr>
            <p:nvPr/>
          </p:nvSpPr>
          <p:spPr bwMode="auto">
            <a:xfrm>
              <a:off x="4896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15" name="Text Box 271"/>
            <p:cNvSpPr txBox="1">
              <a:spLocks noChangeArrowheads="1"/>
            </p:cNvSpPr>
            <p:nvPr/>
          </p:nvSpPr>
          <p:spPr bwMode="auto">
            <a:xfrm>
              <a:off x="4911" y="2770"/>
              <a:ext cx="1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l" eaLnBrk="1" hangingPunct="1"/>
              <a:endParaRPr lang="ko-KR" altLang="ko-KR" sz="1200">
                <a:solidFill>
                  <a:srgbClr val="777777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216" name="Rectangle 272"/>
            <p:cNvSpPr>
              <a:spLocks noChangeArrowheads="1"/>
            </p:cNvSpPr>
            <p:nvPr/>
          </p:nvSpPr>
          <p:spPr bwMode="auto">
            <a:xfrm>
              <a:off x="4032" y="2785"/>
              <a:ext cx="864" cy="159"/>
            </a:xfrm>
            <a:prstGeom prst="rect">
              <a:avLst/>
            </a:prstGeom>
            <a:noFill/>
            <a:ln w="9525">
              <a:solidFill>
                <a:srgbClr val="29292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7208" name="Rectangle 273"/>
          <p:cNvSpPr>
            <a:spLocks noChangeArrowheads="1"/>
          </p:cNvSpPr>
          <p:nvPr/>
        </p:nvSpPr>
        <p:spPr bwMode="auto">
          <a:xfrm>
            <a:off x="441325" y="5229225"/>
            <a:ext cx="193516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ko-KR" altLang="en-US" sz="1800" b="1" dirty="0">
                <a:latin typeface="Tahoma" panose="020B0604030504040204" pitchFamily="34" charset="0"/>
                <a:ea typeface="돋움체" panose="020B0609000101010101" pitchFamily="49" charset="-127"/>
              </a:rPr>
              <a:t>화면 설계서 승인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4.2.4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9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47269"/>
              </p:ext>
            </p:extLst>
          </p:nvPr>
        </p:nvGraphicFramePr>
        <p:xfrm>
          <a:off x="704528" y="767704"/>
          <a:ext cx="8496622" cy="3906176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lt"/>
                        </a:rPr>
                        <a:t>시스템의 일부 기능을 사용하기 위해 로그인을 해야 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회원가입이 되어 있어야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아이디와 비밀번호를 입력해야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로그인에 성공하면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메인 화면으로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사용자가 상단의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을 클릭하거나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로그인이 필요한 유스케이스를 실행한다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페이지에서 아이디와 비밀번호를 입력한다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버튼을 누르면 로그인 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후 메인 화면으로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상단의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 회원가입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이름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”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로그아웃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으로 변경된다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아이디와 비밀번호가 일치하지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아이디와 비밀번호가 틀렸습니다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.“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3a.2. 3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 실패 시 휴대전화 인증을 해야 로그인이 가능하다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56533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회원가입이 되지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3a.1. 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등록되지 않은 아이디 입니다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.”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3a.2.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 페이지로 이동할지 여부를 확인한다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3a.3.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회원가입 후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다시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번부터 실행한다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54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페르소나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10</a:t>
            </a:fld>
            <a:endParaRPr lang="ko-KR" altLang="en-US"/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16869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8789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윤현도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나이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직업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거주지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결혼여부</a:t>
            </a:r>
            <a:endParaRPr lang="en-GB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취미</a:t>
            </a:r>
            <a:endParaRPr 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126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/>
              <a:t>52</a:t>
            </a: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직장인</a:t>
            </a:r>
            <a:endParaRPr lang="en-US" altLang="ko-KR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서울 </a:t>
            </a:r>
            <a:r>
              <a:rPr lang="ko-KR" altLang="en-US" dirty="0"/>
              <a:t>관악</a:t>
            </a:r>
            <a:r>
              <a:rPr lang="ko-KR" altLang="en-US" sz="800" dirty="0"/>
              <a:t>구 신림동</a:t>
            </a:r>
            <a:endParaRPr lang="en-US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기혼</a:t>
            </a:r>
            <a:endParaRPr lang="en-US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여행</a:t>
            </a:r>
            <a:endParaRPr lang="en-US" sz="800" dirty="0"/>
          </a:p>
        </p:txBody>
      </p:sp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54543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가족과 함께 여행 다니는 것을 좋아한다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인터넷 사용이 미숙하다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가족들과 여행을 가기 위해 온라인으로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캠핑장을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예약하고자 한다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너무 많은 캠핑장이 있어서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어느 곳으로      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가야할지 모르겠다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온라인에서 한눈에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캠핑장을 찾아보기 힘들다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캠핑장을 한눈에 볼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 있도록 제공</a:t>
                      </a:r>
                      <a:endParaRPr lang="en-US" altLang="ko-KR" sz="1000" b="0" i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간편하게 이용할 수 있는 예약시스템 제공</a:t>
                      </a:r>
                      <a:endParaRPr lang="en-US" altLang="ko-KR" sz="1000" b="0" i="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9" y="801139"/>
            <a:ext cx="1663864" cy="21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페르소나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11</a:t>
            </a:fld>
            <a:endParaRPr lang="ko-KR" altLang="en-US"/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27222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49375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장현수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나이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직업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거주지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결혼여부</a:t>
            </a:r>
            <a:endParaRPr lang="en-GB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취미</a:t>
            </a:r>
            <a:endParaRPr lang="en-US" sz="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126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/>
              <a:t>33</a:t>
            </a: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직장인</a:t>
            </a:r>
            <a:endParaRPr lang="en-US" altLang="ko-KR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경기 파주시 </a:t>
            </a:r>
            <a:r>
              <a:rPr lang="ko-KR" altLang="en-US" sz="800" dirty="0" err="1"/>
              <a:t>당하동</a:t>
            </a:r>
            <a:endParaRPr lang="en-US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미혼</a:t>
            </a:r>
            <a:endParaRPr lang="en-US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운동</a:t>
            </a:r>
            <a:endParaRPr lang="en-US" sz="800" dirty="0"/>
          </a:p>
        </p:txBody>
      </p:sp>
      <p:graphicFrame>
        <p:nvGraphicFramePr>
          <p:cNvPr id="10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777287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부터 일에 몰두하여 제대로 된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휴식을  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가져본 적이 없다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혼자만의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시간을 보내는 것을 좋아한다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조용한 곳을 좋아한다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None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만의 시간을 즐길 수 있는 조용한 곳에서 휴식을 가지고 싶다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캠핑을 계획할 때 많은 시간을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쓰고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싶지 않다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대부분의 캠핑장이 시끄럽다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캠핑장을 고를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많은 시간을 투자해야한다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캠핑장을 제공하여 계획하는 시간을 절약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캠핑장과 연동으로 예약의 번거로움 감소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7" y="889461"/>
            <a:ext cx="2019887" cy="19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8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페르소나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12</a:t>
            </a:fld>
            <a:endParaRPr lang="ko-KR" altLang="en-US"/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2342564-AFF0-4D53-A235-8C0183F1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70324"/>
              </p:ext>
            </p:extLst>
          </p:nvPr>
        </p:nvGraphicFramePr>
        <p:xfrm>
          <a:off x="346228" y="764704"/>
          <a:ext cx="2209547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i="0" kern="1200" spc="-8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defRPr/>
                      </a:pPr>
                      <a:endParaRPr lang="en-US" altLang="ko-KR" sz="1000" b="0" spc="-8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0D472C5C-7761-49B6-861F-520AB9BD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121712"/>
              </p:ext>
            </p:extLst>
          </p:nvPr>
        </p:nvGraphicFramePr>
        <p:xfrm>
          <a:off x="346228" y="3294283"/>
          <a:ext cx="2221375" cy="3041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40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김지연</a:t>
                      </a:r>
                      <a:endParaRPr lang="en-US" altLang="ko-KR" sz="1600" b="1" spc="-8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7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  <a:defRPr/>
                      </a:pPr>
                      <a:endParaRPr lang="en-US" altLang="ko-KR" sz="900" b="0" spc="-8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112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C2F29E-F7D4-4D77-B717-EE278E37BECA}"/>
              </a:ext>
            </a:extLst>
          </p:cNvPr>
          <p:cNvSpPr txBox="1"/>
          <p:nvPr/>
        </p:nvSpPr>
        <p:spPr>
          <a:xfrm>
            <a:off x="533038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나이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직업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거주지</a:t>
            </a:r>
            <a:endParaRPr lang="en-US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결혼여부</a:t>
            </a:r>
            <a:endParaRPr lang="en-GB" sz="800" b="1" dirty="0"/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ko-KR" altLang="en-US" sz="800" b="1" dirty="0"/>
              <a:t>취미</a:t>
            </a:r>
            <a:endParaRPr 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9CDF7-27AA-4AA6-8D23-B33918FEDC5A}"/>
              </a:ext>
            </a:extLst>
          </p:cNvPr>
          <p:cNvSpPr txBox="1"/>
          <p:nvPr/>
        </p:nvSpPr>
        <p:spPr>
          <a:xfrm>
            <a:off x="1429683" y="4005064"/>
            <a:ext cx="101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en-US" sz="800" dirty="0"/>
              <a:t>24</a:t>
            </a:r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대학생</a:t>
            </a:r>
            <a:endParaRPr lang="en-US" altLang="ko-KR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인천 연수구</a:t>
            </a:r>
            <a:endParaRPr lang="en-US" altLang="ko-KR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미혼</a:t>
            </a:r>
            <a:endParaRPr lang="en-US" sz="800" dirty="0"/>
          </a:p>
          <a:p>
            <a:pPr>
              <a:lnSpc>
                <a:spcPct val="200000"/>
              </a:lnSpc>
              <a:buClr>
                <a:srgbClr val="2BC0BE"/>
              </a:buClr>
            </a:pPr>
            <a:r>
              <a:rPr lang="ko-KR" altLang="en-US" sz="800" dirty="0"/>
              <a:t>음악듣기</a:t>
            </a:r>
            <a:endParaRPr lang="en-US" sz="800" dirty="0"/>
          </a:p>
        </p:txBody>
      </p:sp>
      <p:graphicFrame>
        <p:nvGraphicFramePr>
          <p:cNvPr id="9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70752"/>
              </p:ext>
            </p:extLst>
          </p:nvPr>
        </p:nvGraphicFramePr>
        <p:xfrm>
          <a:off x="2747998" y="764705"/>
          <a:ext cx="5992568" cy="557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프로필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동기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활동적으로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친구들과 노는 것을 좋아한다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새로운 친구를 사귀는 것을 좋아한다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아직 학생이라 금전적인 여유가 별로 없다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친구를 사귀고 놀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 있는 캠핑장을 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찾고 </a:t>
                      </a:r>
                      <a:r>
                        <a:rPr lang="ko-KR" altLang="en-US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싶다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+mn-ea"/>
                          <a:cs typeface="Times New Roman" pitchFamily="18" charset="0"/>
                        </a:rPr>
                        <a:t>불만사항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8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목적</a:t>
                      </a:r>
                      <a:endParaRPr lang="en-US" altLang="ko-KR" sz="1000" b="1" spc="-8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79477"/>
                  </a:ext>
                </a:extLst>
              </a:tr>
              <a:tr h="2342351"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캠핑장 예약과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장비 대여를 따로따로 해야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   되는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곳이 있어 불편하다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Clr>
                          <a:srgbClr val="2BC0B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청결하지 못한 캠핑장이 많다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 예약과 장비 대여를 한 곳에서 해결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캠핑장 별로 솔직한 리뷰를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0917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9" y="834016"/>
            <a:ext cx="2093623" cy="20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466" y="1250608"/>
            <a:ext cx="4676862" cy="5241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A26BF-9736-556B-68F7-738D03E4BE78}"/>
              </a:ext>
            </a:extLst>
          </p:cNvPr>
          <p:cNvSpPr txBox="1"/>
          <p:nvPr/>
        </p:nvSpPr>
        <p:spPr>
          <a:xfrm>
            <a:off x="227957" y="721934"/>
            <a:ext cx="79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07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8653549" cy="5026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B8A3E-01D1-6245-8BF6-9924C38135A2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45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8" y="1283860"/>
            <a:ext cx="9182050" cy="519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A6A83-05B5-EF32-F29D-F40218F41768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52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317506" cy="4658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F12C61-707C-768A-3AA0-E73CBA943F83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camping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64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6" y="1283860"/>
            <a:ext cx="9215301" cy="501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EE539A-A167-030C-7648-4C4CB588805E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rent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25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A6A33-A3A0-E053-4FE2-255537936176}"/>
              </a:ext>
            </a:extLst>
          </p:cNvPr>
          <p:cNvSpPr txBox="1"/>
          <p:nvPr/>
        </p:nvSpPr>
        <p:spPr>
          <a:xfrm>
            <a:off x="227957" y="721934"/>
            <a:ext cx="178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8317527" cy="50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9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081469"/>
              </p:ext>
            </p:extLst>
          </p:nvPr>
        </p:nvGraphicFramePr>
        <p:xfrm>
          <a:off x="227957" y="815807"/>
          <a:ext cx="8278094" cy="545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09">
                  <a:extLst>
                    <a:ext uri="{9D8B030D-6E8A-4147-A177-3AD203B41FA5}">
                      <a16:colId xmlns:a16="http://schemas.microsoft.com/office/drawing/2014/main" val="408490277"/>
                    </a:ext>
                  </a:extLst>
                </a:gridCol>
                <a:gridCol w="2472170">
                  <a:extLst>
                    <a:ext uri="{9D8B030D-6E8A-4147-A177-3AD203B41FA5}">
                      <a16:colId xmlns:a16="http://schemas.microsoft.com/office/drawing/2014/main" val="464843130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2367535901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180792845"/>
                    </a:ext>
                  </a:extLst>
                </a:gridCol>
              </a:tblGrid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개정 이력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21239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서비스 개요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6297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요구사항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432774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유스케이스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378487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5.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페르소나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26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와이어프레임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41457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시스템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9052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사이트맵 구조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13545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사이트맵 상세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79888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프로세스 정의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00010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11.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디자인 시스템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21493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36596"/>
                  </a:ext>
                </a:extLst>
              </a:tr>
              <a:tr h="41930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프로토타입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43423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2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(7)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A6A33-A3A0-E053-4FE2-255537936176}"/>
              </a:ext>
            </a:extLst>
          </p:cNvPr>
          <p:cNvSpPr txBox="1"/>
          <p:nvPr/>
        </p:nvSpPr>
        <p:spPr>
          <a:xfrm>
            <a:off x="227957" y="721934"/>
            <a:ext cx="40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reservation_purchase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8699912" cy="50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(8)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A6A33-A3A0-E053-4FE2-255537936176}"/>
              </a:ext>
            </a:extLst>
          </p:cNvPr>
          <p:cNvSpPr txBox="1"/>
          <p:nvPr/>
        </p:nvSpPr>
        <p:spPr>
          <a:xfrm>
            <a:off x="227957" y="721934"/>
            <a:ext cx="348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reservation_complete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1"/>
            <a:ext cx="8716538" cy="50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(9)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9" y="1283860"/>
            <a:ext cx="9533881" cy="476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33FFE-FB6A-F0C5-4F33-9C48ACC774CD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34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(10)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9" y="1283860"/>
            <a:ext cx="9533881" cy="4766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37C65-37A5-DB94-A95D-DEDECF7DAEE8}"/>
              </a:ext>
            </a:extLst>
          </p:cNvPr>
          <p:cNvSpPr txBox="1"/>
          <p:nvPr/>
        </p:nvSpPr>
        <p:spPr>
          <a:xfrm>
            <a:off x="227957" y="721934"/>
            <a:ext cx="195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23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9" y="1283860"/>
            <a:ext cx="9533881" cy="4766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1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23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242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mypage_myInfo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535610" cy="47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5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32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mypage_pointInfo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552236" cy="47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와이어프레임 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64314-F33F-E79C-217E-79C74188C58D}"/>
              </a:ext>
            </a:extLst>
          </p:cNvPr>
          <p:cNvSpPr txBox="1"/>
          <p:nvPr/>
        </p:nvSpPr>
        <p:spPr>
          <a:xfrm>
            <a:off x="227957" y="721934"/>
            <a:ext cx="429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mypage_rsvInfo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" y="1283860"/>
            <a:ext cx="9535610" cy="47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9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시스템 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4" y="2920790"/>
            <a:ext cx="852055" cy="852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72" y="2647850"/>
            <a:ext cx="852055" cy="852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7574" y="3772845"/>
            <a:ext cx="852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08372" y="3499905"/>
            <a:ext cx="852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3839428" y="1304542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839428" y="2112994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839428" y="2921446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장비대여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839427" y="3729898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관리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839426" y="4538350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45179" y="4655945"/>
            <a:ext cx="189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4288" y="2230589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4287" y="3847492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4288" y="3039041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54287" y="1419931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9375" y="1426640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6938" y="2226510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66937" y="3043122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66937" y="3838910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sp>
        <p:nvSpPr>
          <p:cNvPr id="29" name="왼쪽 중괄호 28"/>
          <p:cNvSpPr/>
          <p:nvPr/>
        </p:nvSpPr>
        <p:spPr bwMode="auto">
          <a:xfrm>
            <a:off x="1732069" y="1419931"/>
            <a:ext cx="390698" cy="4360403"/>
          </a:xfrm>
          <a:prstGeom prst="lef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0" name="왼쪽 중괄호 29"/>
          <p:cNvSpPr/>
          <p:nvPr/>
        </p:nvSpPr>
        <p:spPr bwMode="auto">
          <a:xfrm rot="10800000">
            <a:off x="6975244" y="1419930"/>
            <a:ext cx="390698" cy="3543791"/>
          </a:xfrm>
          <a:prstGeom prst="lef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3839426" y="5354962"/>
            <a:ext cx="1712421" cy="542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69375" y="5472557"/>
            <a:ext cx="15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1847" y="4664651"/>
            <a:ext cx="14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88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사이트맵 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535985" y="814695"/>
            <a:ext cx="6871112" cy="54531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99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캠핑장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99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algn="l">
              <a:lnSpc>
                <a:spcPct val="150000"/>
              </a:lnSpc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 인천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algn="l">
              <a:lnSpc>
                <a:spcPct val="150000"/>
              </a:lnSpc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캠핑  글램핑  카라반  차박  반려동물  </a:t>
            </a:r>
            <a:r>
              <a:rPr kumimoji="1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키즈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장비대여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2" algn="l"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algn="l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텐트  침구류  조명  식기류  감성 용품 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rgbClr val="FF99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FF99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 문의사항  자주 묻는 질문  유의사항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endParaRPr kumimoji="1" lang="en-US" altLang="ko-KR" sz="1800" b="1" i="0" u="none" strike="noStrike" cap="none" normalizeH="0" baseline="0" dirty="0">
              <a:ln>
                <a:noFill/>
              </a:ln>
              <a:solidFill>
                <a:srgbClr val="FF99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자유 게시판  리뷰 게시판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en-US" altLang="ko-KR" sz="18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l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 포인트  예약 정보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427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7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97900"/>
              </p:ext>
            </p:extLst>
          </p:nvPr>
        </p:nvGraphicFramePr>
        <p:xfrm>
          <a:off x="349007" y="785560"/>
          <a:ext cx="9212506" cy="5308764"/>
        </p:xfrm>
        <a:graphic>
          <a:graphicData uri="http://schemas.openxmlformats.org/drawingml/2006/table">
            <a:tbl>
              <a:tblPr/>
              <a:tblGrid>
                <a:gridCol w="102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개정 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 여부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Ver1.0.0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2022.10.11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 이력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개요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페르소나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Ver1.0.1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2022.10.12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구조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사이트맵 구조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사이트맵 상세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프로세스 정의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Ver1.0.2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2022.10.13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 보드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Ver1.0.3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2022.10.14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와이어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프레임 수정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요구사항 정의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프로토타입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Ver1.0.4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박준현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2022.10.17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목차 페이지 입력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오탈자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수정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페르소나 이미지 변경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프로세스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정의 수정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확정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개정 이력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사이트맵 상세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29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392264"/>
              </p:ext>
            </p:extLst>
          </p:nvPr>
        </p:nvGraphicFramePr>
        <p:xfrm>
          <a:off x="227957" y="703962"/>
          <a:ext cx="9281802" cy="576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6028">
                  <a:extLst>
                    <a:ext uri="{9D8B030D-6E8A-4147-A177-3AD203B41FA5}">
                      <a16:colId xmlns:a16="http://schemas.microsoft.com/office/drawing/2014/main" val="625933715"/>
                    </a:ext>
                  </a:extLst>
                </a:gridCol>
                <a:gridCol w="1604357">
                  <a:extLst>
                    <a:ext uri="{9D8B030D-6E8A-4147-A177-3AD203B41FA5}">
                      <a16:colId xmlns:a16="http://schemas.microsoft.com/office/drawing/2014/main" val="826723518"/>
                    </a:ext>
                  </a:extLst>
                </a:gridCol>
                <a:gridCol w="1271847">
                  <a:extLst>
                    <a:ext uri="{9D8B030D-6E8A-4147-A177-3AD203B41FA5}">
                      <a16:colId xmlns:a16="http://schemas.microsoft.com/office/drawing/2014/main" val="2012879108"/>
                    </a:ext>
                  </a:extLst>
                </a:gridCol>
                <a:gridCol w="4879570">
                  <a:extLst>
                    <a:ext uri="{9D8B030D-6E8A-4147-A177-3AD203B41FA5}">
                      <a16:colId xmlns:a16="http://schemas.microsoft.com/office/drawing/2014/main" val="3743041634"/>
                    </a:ext>
                  </a:extLst>
                </a:gridCol>
              </a:tblGrid>
              <a:tr h="2661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Folder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1475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/main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초기화면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788227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/join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가입 양식 입력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1687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/login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3207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소개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/camping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지역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9166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지역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59535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지역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180863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별 캠핑장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53717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하기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/reservation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인원수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장비대여</a:t>
                      </a:r>
                      <a:r>
                        <a:rPr lang="en-US" altLang="ko-KR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예약에 필요한 정보 입력 화면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982468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정보 입력</a:t>
                      </a:r>
                      <a:r>
                        <a:rPr lang="ko-KR" altLang="en-US" sz="9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결제 단계의 화면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47961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완료 확인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결제까지 완료 후 예약완료 확인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2027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텐트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/rent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텐트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543787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침구류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침구류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9882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조명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0625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식기류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식기류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57400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감성 용품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가능한 감성 용품 리스트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0109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/customer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공지사항을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313664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문의사항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문의사항을 작성할 수 있는 게시판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098214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질문을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955706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유의사항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대여 시 유의사항을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1601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/community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자유롭게 캠핑에 대한 정보를 공유할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3662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게시판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리뷰를 작성하고 다른 리뷰를 확인할 수 있는 게시판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69704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 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/mypage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정보를 확인할 수 있는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9657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정보</a:t>
                      </a: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예약된 정보를 확인할 수 있는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29640"/>
                  </a:ext>
                </a:extLst>
              </a:tr>
              <a:tr h="221777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내역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포인트와 적립 내역을 확인할 수 있는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90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1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프로세스 정의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5064" y="1063149"/>
            <a:ext cx="85205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52362" y="1066715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소개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55041" y="1600500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대여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571489" y="3751130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하기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51547" y="2137715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센터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51954" y="4637321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51957" y="5323425"/>
            <a:ext cx="122277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668E24-8FE6-ECC1-52D1-AA082CBC2125}"/>
              </a:ext>
            </a:extLst>
          </p:cNvPr>
          <p:cNvSpPr txBox="1"/>
          <p:nvPr/>
        </p:nvSpPr>
        <p:spPr>
          <a:xfrm>
            <a:off x="5156447" y="5324417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AAF2D-0B1D-E5B0-97E0-AF8194834E2A}"/>
              </a:ext>
            </a:extLst>
          </p:cNvPr>
          <p:cNvSpPr txBox="1"/>
          <p:nvPr/>
        </p:nvSpPr>
        <p:spPr>
          <a:xfrm>
            <a:off x="5156046" y="5791464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40FC1-1E63-AA97-D1C7-BE8429F677F9}"/>
              </a:ext>
            </a:extLst>
          </p:cNvPr>
          <p:cNvSpPr txBox="1"/>
          <p:nvPr/>
        </p:nvSpPr>
        <p:spPr>
          <a:xfrm>
            <a:off x="6990366" y="5552092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8BF2C-601B-FF69-B28D-EE07281EB84E}"/>
              </a:ext>
            </a:extLst>
          </p:cNvPr>
          <p:cNvSpPr txBox="1"/>
          <p:nvPr/>
        </p:nvSpPr>
        <p:spPr>
          <a:xfrm>
            <a:off x="7819686" y="5552092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cxnSp>
        <p:nvCxnSpPr>
          <p:cNvPr id="19" name="꺾인 연결선 74">
            <a:extLst>
              <a:ext uri="{FF2B5EF4-FFF2-40B4-BE49-F238E27FC236}">
                <a16:creationId xmlns:a16="http://schemas.microsoft.com/office/drawing/2014/main" id="{B2496B34-F143-9393-785E-5483136620C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 bwMode="auto">
          <a:xfrm flipV="1">
            <a:off x="6608653" y="5705981"/>
            <a:ext cx="381713" cy="2393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꺾인 연결선 74">
            <a:extLst>
              <a:ext uri="{FF2B5EF4-FFF2-40B4-BE49-F238E27FC236}">
                <a16:creationId xmlns:a16="http://schemas.microsoft.com/office/drawing/2014/main" id="{7D7E1214-9644-2872-A168-C90108CAECA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6609054" y="5478306"/>
            <a:ext cx="381312" cy="2276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34DC7FC-B1E1-4E57-EFA8-A00F96A5D9D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>
            <a:off x="7613252" y="5705981"/>
            <a:ext cx="20643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꺾인 연결선 74">
            <a:extLst>
              <a:ext uri="{FF2B5EF4-FFF2-40B4-BE49-F238E27FC236}">
                <a16:creationId xmlns:a16="http://schemas.microsoft.com/office/drawing/2014/main" id="{C31EE7E5-F4F0-FD7C-951C-8346F0DDDFD7}"/>
              </a:ext>
            </a:extLst>
          </p:cNvPr>
          <p:cNvCxnSpPr>
            <a:cxnSpLocks/>
            <a:stCxn id="71" idx="3"/>
            <a:endCxn id="16" idx="1"/>
          </p:cNvCxnSpPr>
          <p:nvPr/>
        </p:nvCxnSpPr>
        <p:spPr bwMode="auto">
          <a:xfrm>
            <a:off x="4774734" y="5477314"/>
            <a:ext cx="381312" cy="46803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23E9282-E610-9EA2-019E-9D8DE2B4C998}"/>
              </a:ext>
            </a:extLst>
          </p:cNvPr>
          <p:cNvCxnSpPr>
            <a:cxnSpLocks/>
            <a:stCxn id="71" idx="3"/>
            <a:endCxn id="15" idx="1"/>
          </p:cNvCxnSpPr>
          <p:nvPr/>
        </p:nvCxnSpPr>
        <p:spPr bwMode="auto">
          <a:xfrm>
            <a:off x="4774734" y="5477314"/>
            <a:ext cx="381713" cy="9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1513AB-7B0F-5D83-70AC-6C0458B723CA}"/>
              </a:ext>
            </a:extLst>
          </p:cNvPr>
          <p:cNvSpPr txBox="1"/>
          <p:nvPr/>
        </p:nvSpPr>
        <p:spPr>
          <a:xfrm>
            <a:off x="5156046" y="4440691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64C0F4-A5C1-BE9F-639E-8FBDF74FFFE3}"/>
              </a:ext>
            </a:extLst>
          </p:cNvPr>
          <p:cNvSpPr txBox="1"/>
          <p:nvPr/>
        </p:nvSpPr>
        <p:spPr>
          <a:xfrm>
            <a:off x="6052031" y="4230842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cxnSp>
        <p:nvCxnSpPr>
          <p:cNvPr id="57" name="꺾인 연결선 74">
            <a:extLst>
              <a:ext uri="{FF2B5EF4-FFF2-40B4-BE49-F238E27FC236}">
                <a16:creationId xmlns:a16="http://schemas.microsoft.com/office/drawing/2014/main" id="{FCA440E9-953A-2207-FED6-7A261C477E38}"/>
              </a:ext>
            </a:extLst>
          </p:cNvPr>
          <p:cNvCxnSpPr>
            <a:cxnSpLocks/>
            <a:stCxn id="70" idx="3"/>
            <a:endCxn id="60" idx="1"/>
          </p:cNvCxnSpPr>
          <p:nvPr/>
        </p:nvCxnSpPr>
        <p:spPr bwMode="auto">
          <a:xfrm>
            <a:off x="4774731" y="4791210"/>
            <a:ext cx="381315" cy="2073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꺾인 연결선 74">
            <a:extLst>
              <a:ext uri="{FF2B5EF4-FFF2-40B4-BE49-F238E27FC236}">
                <a16:creationId xmlns:a16="http://schemas.microsoft.com/office/drawing/2014/main" id="{F76B67A7-80D4-2E1C-5770-69E0AF6A3593}"/>
              </a:ext>
            </a:extLst>
          </p:cNvPr>
          <p:cNvCxnSpPr>
            <a:cxnSpLocks/>
            <a:stCxn id="70" idx="3"/>
            <a:endCxn id="55" idx="1"/>
          </p:cNvCxnSpPr>
          <p:nvPr/>
        </p:nvCxnSpPr>
        <p:spPr bwMode="auto">
          <a:xfrm flipV="1">
            <a:off x="4774731" y="4594580"/>
            <a:ext cx="381315" cy="1966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32466DA-893B-5209-DE82-76EAC36C2E93}"/>
              </a:ext>
            </a:extLst>
          </p:cNvPr>
          <p:cNvSpPr txBox="1"/>
          <p:nvPr/>
        </p:nvSpPr>
        <p:spPr>
          <a:xfrm>
            <a:off x="5156046" y="4844706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4A75B7-C16F-2799-6CB2-789A58AA5B6C}"/>
              </a:ext>
            </a:extLst>
          </p:cNvPr>
          <p:cNvSpPr txBox="1"/>
          <p:nvPr/>
        </p:nvSpPr>
        <p:spPr>
          <a:xfrm>
            <a:off x="7029447" y="2426157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783B77-94D7-8435-124C-7448BF95A2D7}"/>
              </a:ext>
            </a:extLst>
          </p:cNvPr>
          <p:cNvSpPr txBox="1"/>
          <p:nvPr/>
        </p:nvSpPr>
        <p:spPr>
          <a:xfrm>
            <a:off x="7925839" y="2426157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</p:txBody>
      </p:sp>
      <p:cxnSp>
        <p:nvCxnSpPr>
          <p:cNvPr id="81" name="꺾인 연결선 74">
            <a:extLst>
              <a:ext uri="{FF2B5EF4-FFF2-40B4-BE49-F238E27FC236}">
                <a16:creationId xmlns:a16="http://schemas.microsoft.com/office/drawing/2014/main" id="{15983A39-0AB9-C969-1264-50F9DAB9DAFB}"/>
              </a:ext>
            </a:extLst>
          </p:cNvPr>
          <p:cNvCxnSpPr>
            <a:cxnSpLocks/>
            <a:stCxn id="196" idx="3"/>
            <a:endCxn id="87" idx="1"/>
          </p:cNvCxnSpPr>
          <p:nvPr/>
        </p:nvCxnSpPr>
        <p:spPr bwMode="auto">
          <a:xfrm>
            <a:off x="6628189" y="2758913"/>
            <a:ext cx="401258" cy="2251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꺾인 연결선 74">
            <a:extLst>
              <a:ext uri="{FF2B5EF4-FFF2-40B4-BE49-F238E27FC236}">
                <a16:creationId xmlns:a16="http://schemas.microsoft.com/office/drawing/2014/main" id="{E1438E49-0A5B-80EA-F023-B26EA6E3665E}"/>
              </a:ext>
            </a:extLst>
          </p:cNvPr>
          <p:cNvCxnSpPr>
            <a:cxnSpLocks/>
            <a:stCxn id="196" idx="3"/>
            <a:endCxn id="79" idx="1"/>
          </p:cNvCxnSpPr>
          <p:nvPr/>
        </p:nvCxnSpPr>
        <p:spPr bwMode="auto">
          <a:xfrm flipV="1">
            <a:off x="6628189" y="2580046"/>
            <a:ext cx="401258" cy="17886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3FB295B-CD83-84B0-AE20-84108E4F788F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 bwMode="auto">
          <a:xfrm>
            <a:off x="7652333" y="2580046"/>
            <a:ext cx="27350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2C730A9-6A61-774B-98DA-E7910754E05B}"/>
              </a:ext>
            </a:extLst>
          </p:cNvPr>
          <p:cNvSpPr txBox="1"/>
          <p:nvPr/>
        </p:nvSpPr>
        <p:spPr>
          <a:xfrm>
            <a:off x="7029447" y="2830172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1F1262-85C2-0A6C-61BA-95EE6D5BCBEE}"/>
              </a:ext>
            </a:extLst>
          </p:cNvPr>
          <p:cNvSpPr txBox="1"/>
          <p:nvPr/>
        </p:nvSpPr>
        <p:spPr>
          <a:xfrm>
            <a:off x="5155639" y="1064720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211C676-C0EA-33CF-4DE6-8830C0DBDF93}"/>
              </a:ext>
            </a:extLst>
          </p:cNvPr>
          <p:cNvCxnSpPr>
            <a:cxnSpLocks/>
            <a:stCxn id="66" idx="3"/>
            <a:endCxn id="93" idx="1"/>
          </p:cNvCxnSpPr>
          <p:nvPr/>
        </p:nvCxnSpPr>
        <p:spPr bwMode="auto">
          <a:xfrm flipV="1">
            <a:off x="4775139" y="1218609"/>
            <a:ext cx="380500" cy="199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642D320-9E3D-A0BE-DB69-A93E7B04D635}"/>
              </a:ext>
            </a:extLst>
          </p:cNvPr>
          <p:cNvSpPr txBox="1"/>
          <p:nvPr/>
        </p:nvSpPr>
        <p:spPr>
          <a:xfrm>
            <a:off x="5155639" y="1597610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377A1E0-56DD-A000-534E-47D86EDAA62A}"/>
              </a:ext>
            </a:extLst>
          </p:cNvPr>
          <p:cNvCxnSpPr>
            <a:cxnSpLocks/>
            <a:stCxn id="67" idx="3"/>
            <a:endCxn id="99" idx="1"/>
          </p:cNvCxnSpPr>
          <p:nvPr/>
        </p:nvCxnSpPr>
        <p:spPr bwMode="auto">
          <a:xfrm flipV="1">
            <a:off x="4777818" y="1751499"/>
            <a:ext cx="377821" cy="289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4A2AA5B-FC6B-9A8A-BA93-FB1DF9E60840}"/>
              </a:ext>
            </a:extLst>
          </p:cNvPr>
          <p:cNvSpPr txBox="1"/>
          <p:nvPr/>
        </p:nvSpPr>
        <p:spPr>
          <a:xfrm>
            <a:off x="5175582" y="3753995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2D7A9E9F-2D56-A78A-EB33-FCAA2769BEFF}"/>
              </a:ext>
            </a:extLst>
          </p:cNvPr>
          <p:cNvCxnSpPr>
            <a:cxnSpLocks/>
            <a:stCxn id="68" idx="3"/>
            <a:endCxn id="104" idx="1"/>
          </p:cNvCxnSpPr>
          <p:nvPr/>
        </p:nvCxnSpPr>
        <p:spPr bwMode="auto">
          <a:xfrm>
            <a:off x="4794266" y="3905019"/>
            <a:ext cx="381316" cy="28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꺾인 연결선 74">
            <a:extLst>
              <a:ext uri="{FF2B5EF4-FFF2-40B4-BE49-F238E27FC236}">
                <a16:creationId xmlns:a16="http://schemas.microsoft.com/office/drawing/2014/main" id="{045EDD59-47A2-D636-1895-6E275380B6BB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 bwMode="auto">
          <a:xfrm>
            <a:off x="5778932" y="4594580"/>
            <a:ext cx="273099" cy="19296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E863E66-BA49-C89F-928C-25C24A0E4179}"/>
              </a:ext>
            </a:extLst>
          </p:cNvPr>
          <p:cNvSpPr txBox="1"/>
          <p:nvPr/>
        </p:nvSpPr>
        <p:spPr>
          <a:xfrm>
            <a:off x="6052031" y="4633660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</a:p>
        </p:txBody>
      </p:sp>
      <p:cxnSp>
        <p:nvCxnSpPr>
          <p:cNvPr id="122" name="꺾인 연결선 74">
            <a:extLst>
              <a:ext uri="{FF2B5EF4-FFF2-40B4-BE49-F238E27FC236}">
                <a16:creationId xmlns:a16="http://schemas.microsoft.com/office/drawing/2014/main" id="{7411D9D7-465A-E377-8A4A-C68CF139ACD7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 bwMode="auto">
          <a:xfrm flipV="1">
            <a:off x="5778932" y="4384731"/>
            <a:ext cx="273099" cy="2098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DA14B79-1BAB-C711-F8F3-E0E70FC703D7}"/>
              </a:ext>
            </a:extLst>
          </p:cNvPr>
          <p:cNvCxnSpPr>
            <a:cxnSpLocks/>
            <a:stCxn id="69" idx="3"/>
            <a:endCxn id="195" idx="1"/>
          </p:cNvCxnSpPr>
          <p:nvPr/>
        </p:nvCxnSpPr>
        <p:spPr bwMode="auto">
          <a:xfrm>
            <a:off x="4774324" y="2291604"/>
            <a:ext cx="401259" cy="479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69B9F15D-97FE-6059-FF69-13826DAB2BBD}"/>
              </a:ext>
            </a:extLst>
          </p:cNvPr>
          <p:cNvSpPr txBox="1"/>
          <p:nvPr/>
        </p:nvSpPr>
        <p:spPr>
          <a:xfrm>
            <a:off x="5175583" y="2142511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E1529DA-5BA4-FCF0-E30D-8B6DAA605971}"/>
              </a:ext>
            </a:extLst>
          </p:cNvPr>
          <p:cNvSpPr txBox="1"/>
          <p:nvPr/>
        </p:nvSpPr>
        <p:spPr>
          <a:xfrm>
            <a:off x="5175582" y="2605024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</a:t>
            </a:r>
          </a:p>
        </p:txBody>
      </p:sp>
      <p:cxnSp>
        <p:nvCxnSpPr>
          <p:cNvPr id="197" name="꺾인 연결선 77">
            <a:extLst>
              <a:ext uri="{FF2B5EF4-FFF2-40B4-BE49-F238E27FC236}">
                <a16:creationId xmlns:a16="http://schemas.microsoft.com/office/drawing/2014/main" id="{6A900A10-0343-610A-A0CE-A74FEA907570}"/>
              </a:ext>
            </a:extLst>
          </p:cNvPr>
          <p:cNvCxnSpPr>
            <a:cxnSpLocks/>
            <a:stCxn id="69" idx="3"/>
            <a:endCxn id="196" idx="1"/>
          </p:cNvCxnSpPr>
          <p:nvPr/>
        </p:nvCxnSpPr>
        <p:spPr bwMode="auto">
          <a:xfrm>
            <a:off x="4774324" y="2291604"/>
            <a:ext cx="401258" cy="46730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39CCBA8F-2A76-9216-353C-74A056EA6323}"/>
              </a:ext>
            </a:extLst>
          </p:cNvPr>
          <p:cNvSpPr txBox="1"/>
          <p:nvPr/>
        </p:nvSpPr>
        <p:spPr>
          <a:xfrm>
            <a:off x="5175582" y="3058243"/>
            <a:ext cx="145260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묻는 질문</a:t>
            </a:r>
          </a:p>
        </p:txBody>
      </p:sp>
      <p:cxnSp>
        <p:nvCxnSpPr>
          <p:cNvPr id="199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69" idx="3"/>
            <a:endCxn id="198" idx="1"/>
          </p:cNvCxnSpPr>
          <p:nvPr/>
        </p:nvCxnSpPr>
        <p:spPr bwMode="auto">
          <a:xfrm>
            <a:off x="4774324" y="2291604"/>
            <a:ext cx="401258" cy="9205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43BAD0BB-E0CE-E302-750B-615DE560C00F}"/>
              </a:ext>
            </a:extLst>
          </p:cNvPr>
          <p:cNvSpPr txBox="1"/>
          <p:nvPr/>
        </p:nvSpPr>
        <p:spPr>
          <a:xfrm>
            <a:off x="7031669" y="2028946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DF56676-EEED-15AA-E01F-9538D0C3D071}"/>
              </a:ext>
            </a:extLst>
          </p:cNvPr>
          <p:cNvSpPr txBox="1"/>
          <p:nvPr/>
        </p:nvSpPr>
        <p:spPr>
          <a:xfrm>
            <a:off x="7029447" y="3227465"/>
            <a:ext cx="62288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cxnSp>
        <p:nvCxnSpPr>
          <p:cNvPr id="211" name="꺾인 연결선 74">
            <a:extLst>
              <a:ext uri="{FF2B5EF4-FFF2-40B4-BE49-F238E27FC236}">
                <a16:creationId xmlns:a16="http://schemas.microsoft.com/office/drawing/2014/main" id="{59225383-6FC9-6CA7-BA57-8DA0D3000DC7}"/>
              </a:ext>
            </a:extLst>
          </p:cNvPr>
          <p:cNvCxnSpPr>
            <a:cxnSpLocks/>
            <a:stCxn id="198" idx="3"/>
            <a:endCxn id="210" idx="1"/>
          </p:cNvCxnSpPr>
          <p:nvPr/>
        </p:nvCxnSpPr>
        <p:spPr bwMode="auto">
          <a:xfrm>
            <a:off x="6628189" y="3212132"/>
            <a:ext cx="401258" cy="16922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4" name="꺾인 연결선 74">
            <a:extLst>
              <a:ext uri="{FF2B5EF4-FFF2-40B4-BE49-F238E27FC236}">
                <a16:creationId xmlns:a16="http://schemas.microsoft.com/office/drawing/2014/main" id="{045090F1-7A0E-09E9-B935-4F8E4256254A}"/>
              </a:ext>
            </a:extLst>
          </p:cNvPr>
          <p:cNvCxnSpPr>
            <a:cxnSpLocks/>
            <a:stCxn id="195" idx="3"/>
            <a:endCxn id="207" idx="1"/>
          </p:cNvCxnSpPr>
          <p:nvPr/>
        </p:nvCxnSpPr>
        <p:spPr bwMode="auto">
          <a:xfrm flipV="1">
            <a:off x="6628190" y="2182835"/>
            <a:ext cx="403479" cy="1135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928620" y="3751130"/>
            <a:ext cx="100664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DA14B79-1BAB-C711-F8F3-E0E70FC703D7}"/>
              </a:ext>
            </a:extLst>
          </p:cNvPr>
          <p:cNvCxnSpPr>
            <a:cxnSpLocks/>
            <a:stCxn id="5" idx="3"/>
            <a:endCxn id="66" idx="1"/>
          </p:cNvCxnSpPr>
          <p:nvPr/>
        </p:nvCxnSpPr>
        <p:spPr bwMode="auto">
          <a:xfrm>
            <a:off x="1397120" y="1217038"/>
            <a:ext cx="2155242" cy="35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5" idx="3"/>
            <a:endCxn id="67" idx="1"/>
          </p:cNvCxnSpPr>
          <p:nvPr/>
        </p:nvCxnSpPr>
        <p:spPr bwMode="auto">
          <a:xfrm>
            <a:off x="1397120" y="1217038"/>
            <a:ext cx="2157921" cy="5373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5" idx="3"/>
            <a:endCxn id="69" idx="1"/>
          </p:cNvCxnSpPr>
          <p:nvPr/>
        </p:nvCxnSpPr>
        <p:spPr bwMode="auto">
          <a:xfrm>
            <a:off x="1397120" y="1217038"/>
            <a:ext cx="2154427" cy="107456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DA14B79-1BAB-C711-F8F3-E0E70FC703D7}"/>
              </a:ext>
            </a:extLst>
          </p:cNvPr>
          <p:cNvCxnSpPr>
            <a:cxnSpLocks/>
            <a:stCxn id="63" idx="3"/>
            <a:endCxn id="68" idx="1"/>
          </p:cNvCxnSpPr>
          <p:nvPr/>
        </p:nvCxnSpPr>
        <p:spPr bwMode="auto">
          <a:xfrm>
            <a:off x="2935265" y="3905019"/>
            <a:ext cx="63622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63" idx="3"/>
            <a:endCxn id="70" idx="1"/>
          </p:cNvCxnSpPr>
          <p:nvPr/>
        </p:nvCxnSpPr>
        <p:spPr bwMode="auto">
          <a:xfrm>
            <a:off x="2935265" y="3905019"/>
            <a:ext cx="616689" cy="8861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 bwMode="auto">
          <a:xfrm>
            <a:off x="2935265" y="3905019"/>
            <a:ext cx="616692" cy="157229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꺾인 연결선 81">
            <a:extLst>
              <a:ext uri="{FF2B5EF4-FFF2-40B4-BE49-F238E27FC236}">
                <a16:creationId xmlns:a16="http://schemas.microsoft.com/office/drawing/2014/main" id="{C03F3E69-1D6E-22B6-C9E1-3AAC3E132881}"/>
              </a:ext>
            </a:extLst>
          </p:cNvPr>
          <p:cNvCxnSpPr>
            <a:cxnSpLocks/>
            <a:stCxn id="5" idx="3"/>
            <a:endCxn id="63" idx="1"/>
          </p:cNvCxnSpPr>
          <p:nvPr/>
        </p:nvCxnSpPr>
        <p:spPr bwMode="auto">
          <a:xfrm>
            <a:off x="1397120" y="1217038"/>
            <a:ext cx="531500" cy="268798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3230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7A20B5-F2CB-054B-F402-4D5F04932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" y="665862"/>
            <a:ext cx="3314715" cy="33147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디자인 시스템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30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디자인 시스템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Noto Serif Korean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46170" y="1790966"/>
            <a:ext cx="5089375" cy="4206389"/>
            <a:chOff x="546170" y="1790966"/>
            <a:chExt cx="5089375" cy="42063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B7CBD9-D84B-5680-B51C-0156FB805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9508" y="1790966"/>
              <a:ext cx="4216037" cy="42063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F27686-6F1E-DB17-4263-AC5404AFAAB2}"/>
                </a:ext>
              </a:extLst>
            </p:cNvPr>
            <p:cNvSpPr txBox="1"/>
            <p:nvPr/>
          </p:nvSpPr>
          <p:spPr>
            <a:xfrm>
              <a:off x="573105" y="1832911"/>
              <a:ext cx="1029704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10px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A01A73-370B-D280-BA45-4EB6EF4C1006}"/>
                </a:ext>
              </a:extLst>
            </p:cNvPr>
            <p:cNvSpPr txBox="1"/>
            <p:nvPr/>
          </p:nvSpPr>
          <p:spPr>
            <a:xfrm>
              <a:off x="578841" y="2387502"/>
              <a:ext cx="1029704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12px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D42A5F-9712-7FBF-E38B-D50258F143D5}"/>
                </a:ext>
              </a:extLst>
            </p:cNvPr>
            <p:cNvSpPr txBox="1"/>
            <p:nvPr/>
          </p:nvSpPr>
          <p:spPr>
            <a:xfrm>
              <a:off x="546170" y="2968537"/>
              <a:ext cx="1029704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14px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F48B15-C872-5C29-F10C-8DF228921816}"/>
                </a:ext>
              </a:extLst>
            </p:cNvPr>
            <p:cNvSpPr txBox="1"/>
            <p:nvPr/>
          </p:nvSpPr>
          <p:spPr>
            <a:xfrm>
              <a:off x="578841" y="3557678"/>
              <a:ext cx="102970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16px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175C9-85D9-4DF0-7A98-09643AC4F39F}"/>
                </a:ext>
              </a:extLst>
            </p:cNvPr>
            <p:cNvSpPr txBox="1"/>
            <p:nvPr/>
          </p:nvSpPr>
          <p:spPr>
            <a:xfrm>
              <a:off x="578841" y="4181522"/>
              <a:ext cx="1029704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18px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476A12-90E4-B980-0A90-E9D32E2F49B0}"/>
                </a:ext>
              </a:extLst>
            </p:cNvPr>
            <p:cNvSpPr txBox="1"/>
            <p:nvPr/>
          </p:nvSpPr>
          <p:spPr>
            <a:xfrm>
              <a:off x="578841" y="4827755"/>
              <a:ext cx="102970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20px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4EB95F-8B58-A985-D492-923667C70001}"/>
                </a:ext>
              </a:extLst>
            </p:cNvPr>
            <p:cNvSpPr txBox="1"/>
            <p:nvPr/>
          </p:nvSpPr>
          <p:spPr>
            <a:xfrm>
              <a:off x="578841" y="5496690"/>
              <a:ext cx="1029704" cy="46166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24px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559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디자인 시스템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컬러</a:t>
            </a:r>
            <a:endParaRPr lang="en-US" altLang="ko-KR" dirty="0"/>
          </a:p>
          <a:p>
            <a:pPr lvl="1"/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/>
              <a:t>자연의 대표적인 색으로 차분하고 평화로운 느낌을 준다</a:t>
            </a:r>
            <a:r>
              <a:rPr lang="en-US" altLang="ko-KR" dirty="0"/>
              <a:t>.                                      	          </a:t>
            </a:r>
            <a:r>
              <a:rPr lang="ko-KR" altLang="en-US" dirty="0"/>
              <a:t>자연에서 즐기는 캠핑에 맞게 초록색 선택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4" y="2010023"/>
            <a:ext cx="9548245" cy="12863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3" y="3787462"/>
            <a:ext cx="9548245" cy="1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5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화면 설계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34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92788"/>
              </p:ext>
            </p:extLst>
          </p:nvPr>
        </p:nvGraphicFramePr>
        <p:xfrm>
          <a:off x="606185" y="873998"/>
          <a:ext cx="7621385" cy="397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170">
                  <a:extLst>
                    <a:ext uri="{9D8B030D-6E8A-4147-A177-3AD203B41FA5}">
                      <a16:colId xmlns:a16="http://schemas.microsoft.com/office/drawing/2014/main" val="464843130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2367535901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180792845"/>
                    </a:ext>
                  </a:extLst>
                </a:gridCol>
              </a:tblGrid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메인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562973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73263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캠핑장 소개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41457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장비 대여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790520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13545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798886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00010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마이 페이지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821493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포인트 내역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078268"/>
                  </a:ext>
                </a:extLst>
              </a:tr>
              <a:tr h="397588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예약 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.........................................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361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94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83099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363776"/>
              </p:ext>
            </p:extLst>
          </p:nvPr>
        </p:nvGraphicFramePr>
        <p:xfrm>
          <a:off x="7668837" y="1912685"/>
          <a:ext cx="2173428" cy="4706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94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53734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camping.html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rent.html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reservation.html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customer.html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community.html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mypage.html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항목을 입력하고 조회하기 버튼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 창에 이용 가능한 캠핑장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인기가 많은 캠핑장 슬라이드로 나열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 클릭 시 유튜브 링크로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공지사항과 자유게시판 일부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출력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카테고리 색상 변경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정보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 문의 클릭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모바일에서 전화 앱으로 연결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 채팅 문의 클릭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오픈 채팅 주소 보여줌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1" y="108067"/>
            <a:ext cx="5933248" cy="66501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 bwMode="auto">
          <a:xfrm>
            <a:off x="2711176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216584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641051" y="175324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063714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504074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980783" y="18287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029831" y="3086791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041810" y="414892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041810" y="2688660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641051" y="5714493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041810" y="5714492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855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편의성을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로그인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579439"/>
              </p:ext>
            </p:extLst>
          </p:nvPr>
        </p:nvGraphicFramePr>
        <p:xfrm>
          <a:off x="7668837" y="2170380"/>
          <a:ext cx="2173428" cy="407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join.html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연동하여 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성공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실패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실패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경고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4" y="332510"/>
            <a:ext cx="7557050" cy="43808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4864173" y="3347259"/>
            <a:ext cx="247922" cy="157185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09496" y="3956860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957787" y="2671159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626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소개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 지역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camping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campingl.html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캠핑장 소개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사이드 메뉴에서 지역 선택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테마를 선택하여 테마 별로 조회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16099"/>
              </p:ext>
            </p:extLst>
          </p:nvPr>
        </p:nvGraphicFramePr>
        <p:xfrm>
          <a:off x="7668837" y="2378199"/>
          <a:ext cx="2173428" cy="421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지역별로 선택 가능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추후 지역 추가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지역은 빨간색으로 변경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선택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기본은 전체 선택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테마는 배경이 초록색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선택 가능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캠핑장 리스트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밑에 캠핑장 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별 점 표시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" y="332510"/>
            <a:ext cx="7580039" cy="43143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389154" y="1302008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763525" y="1773772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887486" y="306066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58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대여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rent.html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가능한 장비를 보여주는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08607"/>
              </p:ext>
            </p:extLst>
          </p:nvPr>
        </p:nvGraphicFramePr>
        <p:xfrm>
          <a:off x="7668837" y="2128817"/>
          <a:ext cx="2173428" cy="407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원하는 장비를 검색해 볼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방식을 결정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기본은 인기순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카테고리에 맞는 장비들을 나열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비용 표시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하트 표시는 찜 기능으로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할 때 쉽게 찾을 수 있음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" y="332510"/>
            <a:ext cx="7539113" cy="43475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6291191" y="256485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726223" y="176129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625874" y="176129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39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서비스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4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01001"/>
              </p:ext>
            </p:extLst>
          </p:nvPr>
        </p:nvGraphicFramePr>
        <p:xfrm>
          <a:off x="349007" y="785560"/>
          <a:ext cx="9203784" cy="2788770"/>
        </p:xfrm>
        <a:graphic>
          <a:graphicData uri="http://schemas.openxmlformats.org/drawingml/2006/table">
            <a:tbl>
              <a:tblPr/>
              <a:tblGrid>
                <a:gridCol w="111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2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 배경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준비할게 많은 캠핑의 진입장벽을 낮춤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 목적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여러 캠핑장을 한눈에 비교하여 계획하는 시간절약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캠핑에 필요한 장비를 대여해주어 진입장벽을 낮춤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기대 효과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 준비할 때의 부담 감소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캠핑장 홍보 효과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요약</a:t>
                      </a: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캠핑장만 고르면 해당 캠핑장과 연동하여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간편하게 예약 가능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사용자의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취향에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맞는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다양한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캠핑용품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대여 가능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 사항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3" marB="45723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95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 단계로 나뉨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12339"/>
              </p:ext>
            </p:extLst>
          </p:nvPr>
        </p:nvGraphicFramePr>
        <p:xfrm>
          <a:off x="7668837" y="2162067"/>
          <a:ext cx="2173428" cy="4401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단계를 초록색으로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일자를 달력에서 선택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드래그로 날짜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수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장비를 모두 선택하면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 가능한 캠핑장 나열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예약하기 버튼을 누르면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단계로 넘어감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안한 항목이 있으면 경고 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6" y="332509"/>
            <a:ext cx="7533253" cy="42311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151453" y="160023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71456" y="4055260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188938" y="4204888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374588" y="305219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88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묻는 질문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customer_qa.html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센터의 자주 묻는 질문 게시판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관리자가 새로운 항목을 추가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92541"/>
              </p:ext>
            </p:extLst>
          </p:nvPr>
        </p:nvGraphicFramePr>
        <p:xfrm>
          <a:off x="7668837" y="2128817"/>
          <a:ext cx="2173428" cy="407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 묻는 질문들을 나열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우측의 ▼을 누르면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슬라이드로 답변이 나타남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(toggle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형태로 동작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" y="332510"/>
            <a:ext cx="7547954" cy="377397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5734238" y="1922166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45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" y="332510"/>
            <a:ext cx="7547954" cy="377397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리뷰 게시판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community_review.html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후기를 남길 수 있는 리뷰 게시판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커뮤니티는 회원만 이용가능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58769"/>
              </p:ext>
            </p:extLst>
          </p:nvPr>
        </p:nvGraphicFramePr>
        <p:xfrm>
          <a:off x="7668837" y="2261820"/>
          <a:ext cx="2173428" cy="371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사용자들이 남긴 리뷰를 나열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글쓰기 버튼을 눌러 리뷰 작성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community_read.html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 bwMode="auto">
          <a:xfrm>
            <a:off x="6382631" y="3686314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382631" y="2552766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08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mypage.html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이용 가능한 마이 페이지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4442"/>
              </p:ext>
            </p:extLst>
          </p:nvPr>
        </p:nvGraphicFramePr>
        <p:xfrm>
          <a:off x="7668837" y="2120504"/>
          <a:ext cx="2173428" cy="3713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가입했을 때 정보를 간략하게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변경 추가 예정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보유중인 포인트를 눈에 띄게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예약되어 있는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" y="332510"/>
            <a:ext cx="7564580" cy="37822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4154819" y="263891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601533" y="2148841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601533" y="3230880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73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mypage_point.html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포인트와 관련된 내용이 있는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52712"/>
              </p:ext>
            </p:extLst>
          </p:nvPr>
        </p:nvGraphicFramePr>
        <p:xfrm>
          <a:off x="7668837" y="2211944"/>
          <a:ext cx="2173428" cy="387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보유중인 포인트를 다시 한번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포인트를 적립한 기록을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more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눌러 상세하게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포인트를 사용한 기록을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-&gt; more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눌러 상세하게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5" y="332510"/>
            <a:ext cx="7514704" cy="37573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5567984" y="2136372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04595" y="302860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89781" y="3028605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52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 bwMode="auto">
          <a:xfrm>
            <a:off x="7660524" y="58189"/>
            <a:ext cx="0" cy="64950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268394" y="332510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DoCamp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8393" y="547954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8392" y="763398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8391" y="978842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8390" y="1194286"/>
            <a:ext cx="157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mypage_rsvInfo.html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0523" y="1600235"/>
            <a:ext cx="2181742" cy="21544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예약된 정보를 자세히 볼 수 있는 화면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487517"/>
              </p:ext>
            </p:extLst>
          </p:nvPr>
        </p:nvGraphicFramePr>
        <p:xfrm>
          <a:off x="7668837" y="2120504"/>
          <a:ext cx="2173428" cy="387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319">
                  <a:extLst>
                    <a:ext uri="{9D8B030D-6E8A-4147-A177-3AD203B41FA5}">
                      <a16:colId xmlns:a16="http://schemas.microsoft.com/office/drawing/2014/main" val="1519522009"/>
                    </a:ext>
                  </a:extLst>
                </a:gridCol>
                <a:gridCol w="1837109">
                  <a:extLst>
                    <a:ext uri="{9D8B030D-6E8A-4147-A177-3AD203B41FA5}">
                      <a16:colId xmlns:a16="http://schemas.microsoft.com/office/drawing/2014/main" val="726692174"/>
                    </a:ext>
                  </a:extLst>
                </a:gridCol>
              </a:tblGrid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예약된 정보를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671089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취소하기 버튼 클릭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 상에서 예약된 정보를 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861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변경하기 버튼 클릭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 페이지로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7615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3612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464245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985034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789233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23522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35047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7554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005861"/>
                  </a:ext>
                </a:extLst>
              </a:tr>
              <a:tr h="296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554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" y="332510"/>
            <a:ext cx="7547954" cy="37739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434085" y="3436933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146805" y="2325798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434681" y="3436933"/>
            <a:ext cx="247922" cy="149628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9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</a:t>
            </a:r>
            <a:r>
              <a:rPr lang="ko-KR" altLang="en-US" dirty="0"/>
              <a:t>프로토타입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64093F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3690" y="879183"/>
            <a:ext cx="6382413" cy="5513303"/>
          </a:xfrm>
          <a:prstGeom prst="rect">
            <a:avLst/>
          </a:prstGeom>
        </p:spPr>
      </p:pic>
      <p:sp>
        <p:nvSpPr>
          <p:cNvPr id="7" name="텍스트 개체 틀 3"/>
          <p:cNvSpPr txBox="1">
            <a:spLocks/>
          </p:cNvSpPr>
          <p:nvPr/>
        </p:nvSpPr>
        <p:spPr>
          <a:xfrm>
            <a:off x="228601" y="741363"/>
            <a:ext cx="1375756" cy="6302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2000" kern="0" dirty="0"/>
              <a:t>영상</a:t>
            </a:r>
            <a:endParaRPr lang="en-US" altLang="ko-KR" sz="2000" kern="0" dirty="0"/>
          </a:p>
        </p:txBody>
      </p:sp>
    </p:spTree>
    <p:extLst>
      <p:ext uri="{BB962C8B-B14F-4D97-AF65-F5344CB8AC3E}">
        <p14:creationId xmlns:p14="http://schemas.microsoft.com/office/powerpoint/2010/main" val="15015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요구사항 정의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10869"/>
              </p:ext>
            </p:extLst>
          </p:nvPr>
        </p:nvGraphicFramePr>
        <p:xfrm>
          <a:off x="322160" y="972276"/>
          <a:ext cx="8487490" cy="5378299"/>
        </p:xfrm>
        <a:graphic>
          <a:graphicData uri="http://schemas.openxmlformats.org/drawingml/2006/table">
            <a:tbl>
              <a:tblPr/>
              <a:tblGrid>
                <a:gridCol w="474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315">
                  <a:extLst>
                    <a:ext uri="{9D8B030D-6E8A-4147-A177-3AD203B41FA5}">
                      <a16:colId xmlns:a16="http://schemas.microsoft.com/office/drawing/2014/main" val="1410162685"/>
                    </a:ext>
                  </a:extLst>
                </a:gridCol>
                <a:gridCol w="1842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4998">
                  <a:extLst>
                    <a:ext uri="{9D8B030D-6E8A-4147-A177-3AD203B41FA5}">
                      <a16:colId xmlns:a16="http://schemas.microsoft.com/office/drawing/2014/main" val="1269345485"/>
                    </a:ext>
                  </a:extLst>
                </a:gridCol>
                <a:gridCol w="1127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2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 사항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요구 사항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요구 사항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출처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메인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햄버거 바 추가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웹 페이지의 너비가 줄면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내비게이션 바를 햄버거 바로 대체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디자인 담당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b="0" kern="0" spc="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aseline="0" dirty="0"/>
                        <a:t>캠핑장 소개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캠핑장 관리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캠핑장 정보 등록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삭제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변경 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마케팅 담당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0" kern="0" spc="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캠핑장 소개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두개의 캠핑장 비교하기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서로 다른 캠핑장을 여러 개의 페이지에서 보지 않고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r>
                        <a:rPr lang="ko-KR" altLang="en-US" sz="1000" baseline="0" dirty="0"/>
                        <a:t>한 페이지 내에서 서로 다른 캠핑장의 차이를 한눈에 비교</a:t>
                      </a:r>
                      <a:endParaRPr lang="en-US" altLang="ko-KR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마케팅 담당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b="0" kern="0" spc="1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장비대여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/>
                        <a:t>장바구니 </a:t>
                      </a:r>
                      <a:r>
                        <a:rPr lang="ko-KR" altLang="en-US" sz="1000" dirty="0"/>
                        <a:t>담기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조회하면서 마음에 든 캠핑장 혹은 장비를 장바구니에 담기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로그인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SNS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간편 로그인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다양한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계정을 사용하여</a:t>
                      </a:r>
                      <a:r>
                        <a:rPr lang="ko-KR" altLang="en-US" sz="1000" baseline="0" dirty="0"/>
                        <a:t> 로그인 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예약하기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예약 단계</a:t>
                      </a:r>
                      <a:r>
                        <a:rPr lang="ko-KR" altLang="en-US" sz="1000" baseline="0" dirty="0"/>
                        <a:t> 개선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인원수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지역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장비 대여 항목</a:t>
                      </a:r>
                      <a:r>
                        <a:rPr lang="ko-KR" altLang="en-US" sz="1000" baseline="0" dirty="0"/>
                        <a:t> 선택 시</a:t>
                      </a:r>
                      <a:r>
                        <a:rPr lang="ko-KR" altLang="en-US" sz="1000" dirty="0"/>
                        <a:t> 드롭 다운 방식 대신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탭을 변경하여 리스트를 나열하는 방식으로 변경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관리자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편의성</a:t>
                      </a:r>
                      <a:endParaRPr lang="ko-KR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우측</a:t>
                      </a: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사이드 바 추가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홈페이지 오른쪽에 화면을 따라다니는 사이드 바 추가</a:t>
                      </a:r>
                      <a:endParaRPr kumimoji="1" lang="en-US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사이드 바에는 </a:t>
                      </a: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top, </a:t>
                      </a: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최근 본 캠핑장</a:t>
                      </a: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등등</a:t>
                      </a:r>
                      <a:endParaRPr kumimoji="1" lang="en-US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0" cap="none" spc="10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마케팅 담당 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편의성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상단 헤더 고정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스크롤을 내려도 상단 헤더를 고정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/>
                        <a:t>사용자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마이 페이지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포인트 내역 조회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포인트 차감 내역 외에도 사용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적립된 날짜</a:t>
                      </a:r>
                      <a:r>
                        <a:rPr lang="ko-KR" altLang="en-US" sz="1000" baseline="0" dirty="0"/>
                        <a:t> 등</a:t>
                      </a:r>
                      <a:endParaRPr lang="en-US" altLang="ko-KR" sz="1000" baseline="0" dirty="0"/>
                    </a:p>
                    <a:p>
                      <a:r>
                        <a:rPr lang="ko-KR" altLang="en-US" sz="1000" baseline="0" dirty="0"/>
                        <a:t>좀 더 디테일 한 정보 제공</a:t>
                      </a:r>
                      <a:endParaRPr lang="ko-KR" altLang="en-US" sz="1000" dirty="0"/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마이 페이지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예약 정보 조회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이전에 예약했던 정보도 조회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사용자</a:t>
                      </a: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8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유스케이스 다이어그램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37517F-451B-44A9-9337-211D61F627FD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9" y="931420"/>
            <a:ext cx="92487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4.2.1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6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87630"/>
              </p:ext>
            </p:extLst>
          </p:nvPr>
        </p:nvGraphicFramePr>
        <p:xfrm>
          <a:off x="704528" y="767704"/>
          <a:ext cx="8496622" cy="3622120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or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조회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사용자가 이용 가능한 캠핑장 혹은 대여 가능한 장비를 조회한다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lt"/>
                        </a:rPr>
                        <a:t>관리자는 캠핑장을 등록하거나 제거한다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  <a:r>
                        <a:rPr lang="ko-KR" altLang="en-US" sz="1050" dirty="0">
                          <a:latin typeface="+mn-lt"/>
                        </a:rPr>
                        <a:t> 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사용자가 이용할 지역을 알아야한다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관리자는 관리자 권한을 가진 계정으로 로그인 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새로 추가되거나 제거된 캠핑장이 업데이트 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사용자가 홈페이지에 접속한다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상단의 내비게이션 바에서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소개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및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대여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페이지에 진입한다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이용할 지역을 우측 사이드 메뉴에서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캠핑장의 원하는 테마가 있다면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캠핑장목록을 조회하고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선택 시 상세페이지로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상세페이지에서 마음에 들면 예약하기를 눌러 예약하기 페이지로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관리자가 홈페이지에 접속한다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상단의 내비게이션 바에서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소개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및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대여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페이지에 진입한다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 관리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메뉴에 진입한다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캠핑장을 등록하거나 제거한다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83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4.2.2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7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28798"/>
              </p:ext>
            </p:extLst>
          </p:nvPr>
        </p:nvGraphicFramePr>
        <p:xfrm>
          <a:off x="704528" y="767704"/>
          <a:ext cx="8496622" cy="4426538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lt"/>
                        </a:rPr>
                        <a:t>사용자가 마음에 드는 캠핑장을 고르면 </a:t>
                      </a:r>
                      <a:r>
                        <a:rPr lang="en-US" altLang="ko-KR" sz="1050" dirty="0">
                          <a:latin typeface="+mn-lt"/>
                        </a:rPr>
                        <a:t>[</a:t>
                      </a:r>
                      <a:r>
                        <a:rPr lang="ko-KR" altLang="en-US" sz="1050" dirty="0">
                          <a:latin typeface="+mn-lt"/>
                        </a:rPr>
                        <a:t>예약하기</a:t>
                      </a:r>
                      <a:r>
                        <a:rPr lang="en-US" altLang="ko-KR" sz="1050" dirty="0">
                          <a:latin typeface="+mn-lt"/>
                        </a:rPr>
                        <a:t>] </a:t>
                      </a:r>
                      <a:r>
                        <a:rPr lang="ko-KR" altLang="en-US" sz="1050" baseline="0" dirty="0">
                          <a:latin typeface="+mn-lt"/>
                        </a:rPr>
                        <a:t>페이지에서</a:t>
                      </a:r>
                      <a:r>
                        <a:rPr lang="ko-KR" altLang="en-US" sz="1050" dirty="0">
                          <a:latin typeface="+mn-lt"/>
                        </a:rPr>
                        <a:t> 예약을 진행한다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  <a:endParaRPr lang="ko-KR" altLang="en-US" sz="1050" dirty="0">
                        <a:latin typeface="+mn-lt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사용자는 로그인 되어있는 상태여야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이용하고자 하는 캠핑장이 해당 날짜에 이용가능해야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예약이 성공적으로 완료되면 예약 정보가 업데이트된다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홈페이지에서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원하는 날짜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인원 수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지역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장비 대여여부를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해당 날짜에 이용가능한 캠핑장 리스트 중 원하는 캠핑장을 선택한다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모두 선택 하면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버튼을 클릭하여 결제 단계로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결제 페이지로 이동된 후 원하는 결제 방식으로 결제를 진행한다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결제가 완료되면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예약된 정보를 확인하는 단계로 넘어간다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로그인이 되어있지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로그인이 되어있지 않다고 알리고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56533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 가능한 캠핑장이 없는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날짜를 다시 선택하라는 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74094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결제에 실패한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5a.1.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사용자에게 결제 실패 메시지를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5a.2. 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예약하기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페이지의 초기 단계로 넘어가서 다시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번부터 실행한다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40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4.2.3 </a:t>
            </a:r>
            <a:r>
              <a:rPr lang="ko-KR" altLang="en-US" dirty="0"/>
              <a:t>유스케이스 기술서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3A0816B4-989B-4E20-9427-56771386DE3E}" type="slidenum">
              <a:rPr lang="en-US" altLang="ko-KR" smtClean="0">
                <a:solidFill>
                  <a:srgbClr val="808080"/>
                </a:solidFill>
              </a:rPr>
              <a:pPr>
                <a:defRPr/>
              </a:pPr>
              <a:t>8</a:t>
            </a:fld>
            <a:endParaRPr lang="en-US" altLang="ko-KR" dirty="0">
              <a:solidFill>
                <a:srgbClr val="808080"/>
              </a:solidFill>
            </a:endParaRPr>
          </a:p>
        </p:txBody>
      </p:sp>
      <p:graphicFrame>
        <p:nvGraphicFramePr>
          <p:cNvPr id="5" name="Group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742272"/>
              </p:ext>
            </p:extLst>
          </p:nvPr>
        </p:nvGraphicFramePr>
        <p:xfrm>
          <a:off x="704528" y="767704"/>
          <a:ext cx="8496622" cy="3660093"/>
        </p:xfrm>
        <a:graphic>
          <a:graphicData uri="http://schemas.openxmlformats.org/drawingml/2006/table">
            <a:tbl>
              <a:tblPr/>
              <a:tblGrid>
                <a:gridCol w="213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1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유스케이스명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게시글 작성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액터명</a:t>
                      </a:r>
                      <a:endParaRPr kumimoji="1" lang="en-US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사용자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관리자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개요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lt"/>
                        </a:rPr>
                        <a:t>사용자와 관리자는 게시판에서 게시글을 작성할 수 있다</a:t>
                      </a:r>
                      <a:r>
                        <a:rPr lang="en-US" altLang="ko-KR" sz="1050" dirty="0">
                          <a:latin typeface="+mn-lt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게시글을 작성하기 위해서는 로그인이 필요하다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리뷰 게시판의 경우 최근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주간 캠핑장 예약 기록이 있어야 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0" spc="1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사후 조건</a:t>
                      </a: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게시글을 작성하게 되면 게시판의 목록에 작성한 글이 업데이트된다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흐름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이용하고자 하는 게시판으로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글쓰기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버튼을 클릭하여 게시글 작성 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양식을 모두 입력한 후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 완료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버튼을 눌러 글을 작성한다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글이 작성되면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다시 게시판으로 돌아온다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작성된 게시글이 글 목록에 추가 되었는지 확인한다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로그인이 되지 않은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2a.1. 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 후 이용가능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사용자에게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2a.2. [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로그인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]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페이지로 이동한다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56533"/>
                  </a:ext>
                </a:extLst>
              </a:tr>
              <a:tr h="574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대체 흐름</a:t>
                      </a:r>
                      <a:r>
                        <a:rPr kumimoji="1" lang="en-US" altLang="ko-KR" sz="1100" b="1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ko-KR" altLang="ko-KR" sz="1100" b="1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리뷰 작성 시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주 내에 캠핑장 예약 기록이 없는 경우</a:t>
                      </a:r>
                      <a:endParaRPr kumimoji="1" lang="en-US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2a.1.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최근 캠핑장 예약 내역이 없습니다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“ </a:t>
                      </a:r>
                      <a:r>
                        <a:rPr kumimoji="1" lang="ko-KR" altLang="en-US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메시지를 사용자에게 보여준다</a:t>
                      </a:r>
                      <a:r>
                        <a:rPr kumimoji="1" lang="en-US" altLang="ko-KR" sz="1050" b="0" i="0" u="none" strike="noStrike" kern="0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1" lang="ko-KR" altLang="ko-KR" sz="1050" b="0" i="0" u="none" strike="noStrike" kern="0" cap="none" spc="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406" marR="84406" marT="42206" marB="422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069025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">
  <a:themeElements>
    <a:clrScheme name="메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메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메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메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메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페이지">
  <a:themeElements>
    <a:clrScheme name="빈페이지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페이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빈페이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페이지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페이지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연구자료">
  <a:themeElements>
    <a:clrScheme name="연구자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연구자료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연구자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연구자료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연구자료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27227</TotalTime>
  <Words>2503</Words>
  <Application>Microsoft Office PowerPoint</Application>
  <PresentationFormat>A4 용지(210x297mm)</PresentationFormat>
  <Paragraphs>899</Paragraphs>
  <Slides>46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HY각헤드라인M</vt:lpstr>
      <vt:lpstr>굴림</vt:lpstr>
      <vt:lpstr>돋움</vt:lpstr>
      <vt:lpstr>돋움체</vt:lpstr>
      <vt:lpstr>맑은 고딕</vt:lpstr>
      <vt:lpstr>Arial</vt:lpstr>
      <vt:lpstr>Tahoma</vt:lpstr>
      <vt:lpstr>Times New Roman</vt:lpstr>
      <vt:lpstr>메인</vt:lpstr>
      <vt:lpstr>빈페이지</vt:lpstr>
      <vt:lpstr>연구자료</vt:lpstr>
      <vt:lpstr>캠핑장 소개</vt:lpstr>
      <vt:lpstr>목차</vt:lpstr>
      <vt:lpstr>1. 개정 이력</vt:lpstr>
      <vt:lpstr>2. 서비스 개요</vt:lpstr>
      <vt:lpstr>3. 요구사항 정의</vt:lpstr>
      <vt:lpstr>4.1 유스케이스 다이어그램</vt:lpstr>
      <vt:lpstr>4.2.1 유스케이스 기술서</vt:lpstr>
      <vt:lpstr>4.2.2 유스케이스 기술서</vt:lpstr>
      <vt:lpstr>4.2.3 유스케이스 기술서</vt:lpstr>
      <vt:lpstr>4.2.4 유스케이스 기술서</vt:lpstr>
      <vt:lpstr>5. 페르소나 (1)</vt:lpstr>
      <vt:lpstr>5. 페르소나 (2)</vt:lpstr>
      <vt:lpstr>5. 페르소나 (3)</vt:lpstr>
      <vt:lpstr>6. 와이어프레임 (1)</vt:lpstr>
      <vt:lpstr>6. 와이어프레임 (2)</vt:lpstr>
      <vt:lpstr>6. 와이어프레임 (3)</vt:lpstr>
      <vt:lpstr>6. 와이어프레임 (4)</vt:lpstr>
      <vt:lpstr>6. 와이어프레임 (5)</vt:lpstr>
      <vt:lpstr>6. 와이어프레임 (6)</vt:lpstr>
      <vt:lpstr>6. 와이어프레임 (7)</vt:lpstr>
      <vt:lpstr>6. 와이어프레임 (8)</vt:lpstr>
      <vt:lpstr>6. 와이어프레임 (9)</vt:lpstr>
      <vt:lpstr>6. 와이어프레임 (10)</vt:lpstr>
      <vt:lpstr>6. 와이어프레임 (11)</vt:lpstr>
      <vt:lpstr>6. 와이어프레임 (12)</vt:lpstr>
      <vt:lpstr>6. 와이어프레임 (13)</vt:lpstr>
      <vt:lpstr>6. 와이어프레임 (14)</vt:lpstr>
      <vt:lpstr>7. 시스템 구조</vt:lpstr>
      <vt:lpstr>8. 사이트맵 구조</vt:lpstr>
      <vt:lpstr>9. 사이트맵 상세</vt:lpstr>
      <vt:lpstr>10. 프로세스 정의</vt:lpstr>
      <vt:lpstr>11. 디자인 시스템 (1)</vt:lpstr>
      <vt:lpstr>11. 디자인 시스템 (2)</vt:lpstr>
      <vt:lpstr>11. 디자인 시스템 (3)</vt:lpstr>
      <vt:lpstr>12.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13. 프로토타입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hi-guro</cp:lastModifiedBy>
  <cp:revision>5862</cp:revision>
  <dcterms:created xsi:type="dcterms:W3CDTF">2002-12-23T07:37:47Z</dcterms:created>
  <dcterms:modified xsi:type="dcterms:W3CDTF">2022-10-17T08:31:49Z</dcterms:modified>
</cp:coreProperties>
</file>